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La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italic.fntdata"/><Relationship Id="rId50" Type="http://schemas.openxmlformats.org/officeDocument/2006/relationships/font" Target="fonts/Lato-bold.fntdata"/><Relationship Id="rId52"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a49efc8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a49efc8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a5aab686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a5aab686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a5aab686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a5aab686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willingnesses have a max possible value also.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a5aab686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a5aab686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a5aab686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aa5aab686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a5aab686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aa5aab686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aa5aab686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aa5aab686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Perceived economic attractiveness of building a biogas plant.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b7b7dd8e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b7b7dd8e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a5aab686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a5aab686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could include a graph here, but they are just linear functions.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aaa74e8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aaa74e8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a5aab686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a5aab686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49efc815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49efc815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49efc815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49efc815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aa5aab68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aa5aab68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a5aab68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a5aab68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b7b7dd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ab7b7dd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~20% innovators, farmers adopt early but mostly individually, creating many medium plants with high cost/kW.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-Only at higher innovator shares does cooperation scale up, leading to fewer, larger plants and lower costs.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ab7b7dd8ef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ab7b7dd8e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Individualistic motivation increases deployment—but collective motivation increases efficiency.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a5aab68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a5aab68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Individualistic motivation increases deployment—but collective motivation increases efficiency.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aaa74e8d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aaa74e8d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ab7b7dd8e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ab7b7dd8e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aaa74e8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aaa74e8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Medium plants are affected first.  Which maybe makes sense, because now people only build plants if there's a stronger economic reason.  But the Medium plants decrease more quickly than the small ones </a:t>
            </a:r>
            <a:r>
              <a:rPr lang="en"/>
              <a:t>increase</a:t>
            </a:r>
            <a:r>
              <a:rPr lang="en"/>
              <a:t>, and the large ones do increase slightly as well, because more collaborators are available.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a49efc8151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a49efc8151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a5aab686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a5aab686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a5aab686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a5aab686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bc0ff9b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bc0ff9b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a5aab686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a5aab686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aaa74e8d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aaaa74e8d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aaaa74e8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aaa74e8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ab75bbcc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ab75bbcc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aa5aab686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aa5aab686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aa5aab68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aa5aab68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aa5aab686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aa5aab686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a5aab686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a5aab686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aa5aab686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aa5aab686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b7b7dd8ef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b7b7dd8ef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ab7b7dd8e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ab7b7dd8e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a:t>
            </a:r>
            <a:r>
              <a:rPr lang="en"/>
              <a:t>s min threshold decrease, the costs per kW increase, since everyone is adopting/building smaller farms. As min threshold increase, the costs decrease since only the most efficient plants are built.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ab7b7dd8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ab7b7dd8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model assumes that the first investment made is the same regardless of the plant lifetime. Thus, more farmers adopt biogas plants if that means they are able to profit from them for </a:t>
            </a:r>
            <a:r>
              <a:rPr lang="en"/>
              <a:t>longer</a:t>
            </a:r>
            <a:r>
              <a:rPr lang="en"/>
              <a:t> period of time, given the same </a:t>
            </a:r>
            <a:r>
              <a:rPr lang="en"/>
              <a:t>investment</a:t>
            </a:r>
            <a:r>
              <a:rPr lang="en"/>
              <a:t>.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49efc815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49efc81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aa5aab6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aa5aab6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49efc815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49efc815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a5aab686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a5aab686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a:t>
            </a:r>
            <a:r>
              <a:rPr lang="en"/>
              <a:t>would</a:t>
            </a:r>
            <a:r>
              <a:rPr lang="en"/>
              <a:t> say that Burg kind of kept it more "factual", like, they tried to match the real personalities and then simulate "how do economic factors impact it"?  We consider economic factors, but also experimented with different actual distributions, behavioral parameters, etc.</a:t>
            </a:r>
            <a:endParaRPr/>
          </a:p>
          <a:p>
            <a:pPr indent="0" lvl="0" marL="0" rtl="0" algn="l">
              <a:spcBef>
                <a:spcPts val="0"/>
              </a:spcBef>
              <a:spcAft>
                <a:spcPts val="0"/>
              </a:spcAft>
              <a:buNone/>
            </a:pPr>
            <a:r>
              <a:rPr lang="en"/>
              <a:t>In Yazan, distance was important because 1) large farms benefited from economies of scale but currently had to pay more to get rid of their manure, so it makes sense for the biogas plants to be located nearer to large farms and 2) the distance between the farms and the arable lands (where they can dump the manure) affected the pricing and the willingness to contribute to biogas plants instead.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a49efc815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a49efc815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a5aab686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a5aab686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8SKizgy3Az-Us6w4SC1G_5Og5IdgyItC/view" TargetMode="Externa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414" y="11267"/>
            <a:ext cx="9144000" cy="5143500"/>
          </a:xfrm>
          <a:prstGeom prst="rect">
            <a:avLst/>
          </a:prstGeom>
          <a:noFill/>
          <a:ln>
            <a:noFill/>
          </a:ln>
        </p:spPr>
      </p:pic>
      <p:sp>
        <p:nvSpPr>
          <p:cNvPr id="55" name="Google Shape;55;p13"/>
          <p:cNvSpPr txBox="1"/>
          <p:nvPr>
            <p:ph idx="1" type="subTitle"/>
          </p:nvPr>
        </p:nvSpPr>
        <p:spPr>
          <a:xfrm>
            <a:off x="311700" y="2457771"/>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dk1"/>
                </a:solidFill>
              </a:rPr>
              <a:t>Alina Akopian, Ross Roessler, Sandrine Werner</a:t>
            </a:r>
            <a:endParaRPr sz="1900">
              <a:solidFill>
                <a:schemeClr val="dk1"/>
              </a:solidFill>
            </a:endParaRPr>
          </a:p>
          <a:p>
            <a:pPr indent="0" lvl="0" marL="0" rtl="0" algn="l">
              <a:spcBef>
                <a:spcPts val="0"/>
              </a:spcBef>
              <a:spcAft>
                <a:spcPts val="0"/>
              </a:spcAft>
              <a:buNone/>
            </a:pPr>
            <a:r>
              <a:rPr lang="en" sz="1900">
                <a:solidFill>
                  <a:schemeClr val="dk1"/>
                </a:solidFill>
              </a:rPr>
              <a:t>08.12.25</a:t>
            </a:r>
            <a:endParaRPr sz="1900">
              <a:solidFill>
                <a:schemeClr val="dk1"/>
              </a:solidFill>
            </a:endParaRPr>
          </a:p>
        </p:txBody>
      </p:sp>
      <p:sp>
        <p:nvSpPr>
          <p:cNvPr id="56" name="Google Shape;56;p13"/>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Farmers and Biogas Plant Collective Dynamics:</a:t>
            </a:r>
            <a:endParaRPr sz="3300">
              <a:solidFill>
                <a:schemeClr val="lt1"/>
              </a:solidFill>
            </a:endParaRPr>
          </a:p>
          <a:p>
            <a:pPr indent="0" lvl="0" marL="0" rtl="0" algn="ctr">
              <a:spcBef>
                <a:spcPts val="0"/>
              </a:spcBef>
              <a:spcAft>
                <a:spcPts val="0"/>
              </a:spcAft>
              <a:buNone/>
            </a:pPr>
            <a:r>
              <a:rPr lang="en" sz="3300">
                <a:solidFill>
                  <a:schemeClr val="lt1"/>
                </a:solidFill>
              </a:rPr>
              <a:t>an Agent Based Model</a:t>
            </a:r>
            <a:endParaRPr sz="3300">
              <a:solidFill>
                <a:schemeClr val="lt1"/>
              </a:solidFill>
            </a:endParaRPr>
          </a:p>
        </p:txBody>
      </p:sp>
      <p:pic>
        <p:nvPicPr>
          <p:cNvPr id="57" name="Google Shape;57;p13"/>
          <p:cNvPicPr preferRelativeResize="0"/>
          <p:nvPr/>
        </p:nvPicPr>
        <p:blipFill>
          <a:blip r:embed="rId4">
            <a:alphaModFix/>
          </a:blip>
          <a:stretch>
            <a:fillRect/>
          </a:stretch>
        </p:blipFill>
        <p:spPr>
          <a:xfrm>
            <a:off x="360684" y="167650"/>
            <a:ext cx="1771425" cy="287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basics &amp; structure</a:t>
            </a:r>
            <a:endParaRPr/>
          </a:p>
        </p:txBody>
      </p:sp>
      <p:sp>
        <p:nvSpPr>
          <p:cNvPr id="110" name="Google Shape;110;p22"/>
          <p:cNvSpPr txBox="1"/>
          <p:nvPr>
            <p:ph idx="1" type="body"/>
          </p:nvPr>
        </p:nvSpPr>
        <p:spPr>
          <a:xfrm>
            <a:off x="311700" y="1152475"/>
            <a:ext cx="8520600" cy="914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Built using the Mesa Python framework for agent-based modeling</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Includes an interactive Solara interface for exploring model dynamics</a:t>
            </a:r>
            <a:endParaRPr sz="1300">
              <a:solidFill>
                <a:schemeClr val="dk1"/>
              </a:solidFill>
            </a:endParaRPr>
          </a:p>
          <a:p>
            <a:pPr indent="0" lvl="0" marL="0" rtl="0" algn="l">
              <a:lnSpc>
                <a:spcPct val="150000"/>
              </a:lnSpc>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sz="1300"/>
          </a:p>
        </p:txBody>
      </p:sp>
      <p:pic>
        <p:nvPicPr>
          <p:cNvPr id="111" name="Google Shape;111;p22"/>
          <p:cNvPicPr preferRelativeResize="0"/>
          <p:nvPr/>
        </p:nvPicPr>
        <p:blipFill>
          <a:blip r:embed="rId3">
            <a:alphaModFix/>
          </a:blip>
          <a:stretch>
            <a:fillRect/>
          </a:stretch>
        </p:blipFill>
        <p:spPr>
          <a:xfrm>
            <a:off x="1060512" y="1815150"/>
            <a:ext cx="7022976" cy="3192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Farmers</a:t>
            </a:r>
            <a:endParaRPr/>
          </a:p>
        </p:txBody>
      </p:sp>
      <p:sp>
        <p:nvSpPr>
          <p:cNvPr id="117" name="Google Shape;117;p23"/>
          <p:cNvSpPr txBox="1"/>
          <p:nvPr>
            <p:ph idx="1" type="body"/>
          </p:nvPr>
        </p:nvSpPr>
        <p:spPr>
          <a:xfrm>
            <a:off x="311700" y="1152475"/>
            <a:ext cx="8520600" cy="3012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Attributes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Livestock - sampled from Swiss distribution</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Two willingness parameters - to build and contribute</a:t>
            </a:r>
            <a:endParaRPr sz="1300">
              <a:solidFill>
                <a:schemeClr val="dk1"/>
              </a:solidFill>
            </a:endParaRPr>
          </a:p>
          <a:p>
            <a:pPr indent="-311150" lvl="2" marL="1371600" rtl="0" algn="l">
              <a:lnSpc>
                <a:spcPct val="150000"/>
              </a:lnSpc>
              <a:spcBef>
                <a:spcPts val="0"/>
              </a:spcBef>
              <a:spcAft>
                <a:spcPts val="0"/>
              </a:spcAft>
              <a:buClr>
                <a:schemeClr val="dk1"/>
              </a:buClr>
              <a:buSzPts val="1300"/>
              <a:buChar char="■"/>
            </a:pPr>
            <a:r>
              <a:rPr lang="en" sz="1300">
                <a:solidFill>
                  <a:schemeClr val="dk1"/>
                </a:solidFill>
              </a:rPr>
              <a:t>"innovators" and "majority"</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Updates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Willingness - global and social</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Decisions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Build</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Contribute</a:t>
            </a:r>
            <a:endParaRPr sz="1300">
              <a:solidFill>
                <a:schemeClr val="dk1"/>
              </a:solidFill>
            </a:endParaRPr>
          </a:p>
          <a:p>
            <a:pPr indent="0" lvl="0" marL="0" rtl="0" algn="l">
              <a:spcBef>
                <a:spcPts val="1200"/>
              </a:spcBef>
              <a:spcAft>
                <a:spcPts val="1200"/>
              </a:spcAft>
              <a:buNone/>
            </a:pPr>
            <a:r>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nvSpPr>
        <p:spPr>
          <a:xfrm rot="-5400000">
            <a:off x="1347168" y="2419428"/>
            <a:ext cx="5256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No</a:t>
            </a:r>
            <a:endParaRPr sz="1500">
              <a:solidFill>
                <a:schemeClr val="dk1"/>
              </a:solidFill>
            </a:endParaRPr>
          </a:p>
        </p:txBody>
      </p:sp>
      <p:sp>
        <p:nvSpPr>
          <p:cNvPr id="123" name="Google Shape;12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Decision logic of a farmer</a:t>
            </a:r>
            <a:endParaRPr/>
          </a:p>
        </p:txBody>
      </p:sp>
      <p:sp>
        <p:nvSpPr>
          <p:cNvPr id="124" name="Google Shape;124;p24"/>
          <p:cNvSpPr/>
          <p:nvPr/>
        </p:nvSpPr>
        <p:spPr>
          <a:xfrm>
            <a:off x="131976" y="1922925"/>
            <a:ext cx="1257900" cy="93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Is a farmer already part of a plant</a:t>
            </a:r>
            <a:endParaRPr sz="1300"/>
          </a:p>
        </p:txBody>
      </p:sp>
      <p:sp>
        <p:nvSpPr>
          <p:cNvPr id="125" name="Google Shape;125;p24"/>
          <p:cNvSpPr/>
          <p:nvPr/>
        </p:nvSpPr>
        <p:spPr>
          <a:xfrm>
            <a:off x="1883875" y="1176725"/>
            <a:ext cx="1602600" cy="6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No further adoption decisions</a:t>
            </a:r>
            <a:endParaRPr sz="1300"/>
          </a:p>
        </p:txBody>
      </p:sp>
      <p:cxnSp>
        <p:nvCxnSpPr>
          <p:cNvPr id="126" name="Google Shape;126;p24"/>
          <p:cNvCxnSpPr>
            <a:stCxn id="124" idx="3"/>
            <a:endCxn id="125" idx="1"/>
          </p:cNvCxnSpPr>
          <p:nvPr/>
        </p:nvCxnSpPr>
        <p:spPr>
          <a:xfrm flipH="1" rot="10800000">
            <a:off x="1389876" y="1509225"/>
            <a:ext cx="494100" cy="883200"/>
          </a:xfrm>
          <a:prstGeom prst="bentConnector3">
            <a:avLst>
              <a:gd fmla="val 71519" name="adj1"/>
            </a:avLst>
          </a:prstGeom>
          <a:noFill/>
          <a:ln cap="flat" cmpd="sng" w="9525">
            <a:solidFill>
              <a:schemeClr val="dk2"/>
            </a:solidFill>
            <a:prstDash val="solid"/>
            <a:round/>
            <a:headEnd len="med" w="med" type="none"/>
            <a:tailEnd len="med" w="med" type="triangle"/>
          </a:ln>
        </p:spPr>
      </p:cxnSp>
      <p:sp>
        <p:nvSpPr>
          <p:cNvPr id="127" name="Google Shape;127;p24"/>
          <p:cNvSpPr txBox="1"/>
          <p:nvPr/>
        </p:nvSpPr>
        <p:spPr>
          <a:xfrm rot="-5400000">
            <a:off x="1304651" y="1514051"/>
            <a:ext cx="6021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Yes</a:t>
            </a:r>
            <a:endParaRPr sz="1500">
              <a:solidFill>
                <a:schemeClr val="dk1"/>
              </a:solidFill>
            </a:endParaRPr>
          </a:p>
        </p:txBody>
      </p:sp>
      <p:sp>
        <p:nvSpPr>
          <p:cNvPr id="128" name="Google Shape;128;p24"/>
          <p:cNvSpPr/>
          <p:nvPr/>
        </p:nvSpPr>
        <p:spPr>
          <a:xfrm>
            <a:off x="1889163" y="2547525"/>
            <a:ext cx="1828800" cy="7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Update </a:t>
            </a:r>
            <a:r>
              <a:rPr lang="en" sz="1300"/>
              <a:t>learning and willingness</a:t>
            </a:r>
            <a:endParaRPr sz="1300"/>
          </a:p>
        </p:txBody>
      </p:sp>
      <p:cxnSp>
        <p:nvCxnSpPr>
          <p:cNvPr id="129" name="Google Shape;129;p24"/>
          <p:cNvCxnSpPr>
            <a:stCxn id="124" idx="3"/>
            <a:endCxn id="128" idx="1"/>
          </p:cNvCxnSpPr>
          <p:nvPr/>
        </p:nvCxnSpPr>
        <p:spPr>
          <a:xfrm>
            <a:off x="1389876" y="2392425"/>
            <a:ext cx="499200" cy="528000"/>
          </a:xfrm>
          <a:prstGeom prst="bentConnector3">
            <a:avLst>
              <a:gd fmla="val 70788" name="adj1"/>
            </a:avLst>
          </a:prstGeom>
          <a:noFill/>
          <a:ln cap="flat" cmpd="sng" w="9525">
            <a:solidFill>
              <a:schemeClr val="dk2"/>
            </a:solidFill>
            <a:prstDash val="solid"/>
            <a:round/>
            <a:headEnd len="med" w="med" type="none"/>
            <a:tailEnd len="med" w="med" type="triangle"/>
          </a:ln>
        </p:spPr>
      </p:cxnSp>
      <p:sp>
        <p:nvSpPr>
          <p:cNvPr id="130" name="Google Shape;130;p24"/>
          <p:cNvSpPr txBox="1"/>
          <p:nvPr/>
        </p:nvSpPr>
        <p:spPr>
          <a:xfrm>
            <a:off x="1233199" y="3334230"/>
            <a:ext cx="2565900" cy="1302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Apply global learning curve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Compute social learning based on neighbors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Update </a:t>
            </a:r>
            <a:r>
              <a:rPr lang="en" sz="1200">
                <a:solidFill>
                  <a:schemeClr val="dk1"/>
                </a:solidFill>
              </a:rPr>
              <a:t>willingness</a:t>
            </a:r>
            <a:r>
              <a:rPr lang="en" sz="1200">
                <a:solidFill>
                  <a:schemeClr val="dk1"/>
                </a:solidFill>
              </a:rPr>
              <a:t> to build and contribute</a:t>
            </a:r>
            <a:endParaRPr sz="1200">
              <a:solidFill>
                <a:schemeClr val="dk1"/>
              </a:solidFill>
            </a:endParaRPr>
          </a:p>
        </p:txBody>
      </p:sp>
      <p:sp>
        <p:nvSpPr>
          <p:cNvPr id="131" name="Google Shape;131;p24"/>
          <p:cNvSpPr/>
          <p:nvPr/>
        </p:nvSpPr>
        <p:spPr>
          <a:xfrm>
            <a:off x="4097550" y="2588025"/>
            <a:ext cx="1079400" cy="6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Attempt to build a plant</a:t>
            </a:r>
            <a:endParaRPr sz="1300"/>
          </a:p>
        </p:txBody>
      </p:sp>
      <p:cxnSp>
        <p:nvCxnSpPr>
          <p:cNvPr id="132" name="Google Shape;132;p24"/>
          <p:cNvCxnSpPr>
            <a:stCxn id="128" idx="3"/>
            <a:endCxn id="131" idx="1"/>
          </p:cNvCxnSpPr>
          <p:nvPr/>
        </p:nvCxnSpPr>
        <p:spPr>
          <a:xfrm>
            <a:off x="3717963" y="2920575"/>
            <a:ext cx="379500" cy="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4"/>
          <p:cNvSpPr/>
          <p:nvPr/>
        </p:nvSpPr>
        <p:spPr>
          <a:xfrm>
            <a:off x="5736812" y="2588025"/>
            <a:ext cx="1679400" cy="66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Economic viability check</a:t>
            </a:r>
            <a:endParaRPr sz="1300"/>
          </a:p>
        </p:txBody>
      </p:sp>
      <p:cxnSp>
        <p:nvCxnSpPr>
          <p:cNvPr id="134" name="Google Shape;134;p24"/>
          <p:cNvCxnSpPr>
            <a:stCxn id="131" idx="3"/>
            <a:endCxn id="133" idx="1"/>
          </p:cNvCxnSpPr>
          <p:nvPr/>
        </p:nvCxnSpPr>
        <p:spPr>
          <a:xfrm>
            <a:off x="5176950" y="2920575"/>
            <a:ext cx="559800" cy="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24"/>
          <p:cNvSpPr txBox="1"/>
          <p:nvPr/>
        </p:nvSpPr>
        <p:spPr>
          <a:xfrm>
            <a:off x="5575175" y="3334225"/>
            <a:ext cx="2068800" cy="148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Compute utility (NPV+co-owner penalties)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Compare to minimum threshold</a:t>
            </a:r>
            <a:endParaRPr sz="1200">
              <a:solidFill>
                <a:schemeClr val="dk1"/>
              </a:solidFill>
            </a:endParaRPr>
          </a:p>
        </p:txBody>
      </p:sp>
      <p:sp>
        <p:nvSpPr>
          <p:cNvPr id="136" name="Google Shape;136;p24"/>
          <p:cNvSpPr txBox="1"/>
          <p:nvPr/>
        </p:nvSpPr>
        <p:spPr>
          <a:xfrm>
            <a:off x="3722850" y="3334225"/>
            <a:ext cx="1828800" cy="1302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chemeClr val="dk1"/>
                </a:solidFill>
              </a:rPr>
              <a:t>Collective plant</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Individual plant</a:t>
            </a:r>
            <a:endParaRPr sz="1200">
              <a:solidFill>
                <a:schemeClr val="dk1"/>
              </a:solidFill>
            </a:endParaRPr>
          </a:p>
        </p:txBody>
      </p:sp>
      <p:cxnSp>
        <p:nvCxnSpPr>
          <p:cNvPr id="137" name="Google Shape;137;p24"/>
          <p:cNvCxnSpPr>
            <a:stCxn id="133" idx="3"/>
            <a:endCxn id="138" idx="1"/>
          </p:cNvCxnSpPr>
          <p:nvPr/>
        </p:nvCxnSpPr>
        <p:spPr>
          <a:xfrm flipH="1" rot="10800000">
            <a:off x="7416212" y="1882575"/>
            <a:ext cx="491400" cy="1038000"/>
          </a:xfrm>
          <a:prstGeom prst="bentConnector3">
            <a:avLst>
              <a:gd fmla="val 49994" name="adj1"/>
            </a:avLst>
          </a:prstGeom>
          <a:noFill/>
          <a:ln cap="flat" cmpd="sng" w="9525">
            <a:solidFill>
              <a:schemeClr val="dk2"/>
            </a:solidFill>
            <a:prstDash val="solid"/>
            <a:round/>
            <a:headEnd len="med" w="med" type="none"/>
            <a:tailEnd len="med" w="med" type="triangle"/>
          </a:ln>
        </p:spPr>
      </p:cxnSp>
      <p:sp>
        <p:nvSpPr>
          <p:cNvPr id="138" name="Google Shape;138;p24"/>
          <p:cNvSpPr/>
          <p:nvPr/>
        </p:nvSpPr>
        <p:spPr>
          <a:xfrm>
            <a:off x="7907550" y="1549888"/>
            <a:ext cx="1079400" cy="6651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 </a:t>
            </a:r>
            <a:r>
              <a:rPr lang="en"/>
              <a:t>individual</a:t>
            </a:r>
            <a:r>
              <a:rPr lang="en"/>
              <a:t> plant</a:t>
            </a:r>
            <a:endParaRPr/>
          </a:p>
        </p:txBody>
      </p:sp>
      <p:sp>
        <p:nvSpPr>
          <p:cNvPr id="139" name="Google Shape;139;p24"/>
          <p:cNvSpPr/>
          <p:nvPr/>
        </p:nvSpPr>
        <p:spPr>
          <a:xfrm>
            <a:off x="7845363" y="2588325"/>
            <a:ext cx="1079400" cy="6651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 collective plant</a:t>
            </a:r>
            <a:endParaRPr/>
          </a:p>
        </p:txBody>
      </p:sp>
      <p:sp>
        <p:nvSpPr>
          <p:cNvPr id="140" name="Google Shape;140;p24"/>
          <p:cNvSpPr/>
          <p:nvPr/>
        </p:nvSpPr>
        <p:spPr>
          <a:xfrm>
            <a:off x="7907550" y="3626750"/>
            <a:ext cx="1079400" cy="6651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 not build</a:t>
            </a:r>
            <a:endParaRPr/>
          </a:p>
        </p:txBody>
      </p:sp>
      <p:cxnSp>
        <p:nvCxnSpPr>
          <p:cNvPr id="141" name="Google Shape;141;p24"/>
          <p:cNvCxnSpPr>
            <a:stCxn id="133" idx="3"/>
            <a:endCxn id="139" idx="1"/>
          </p:cNvCxnSpPr>
          <p:nvPr/>
        </p:nvCxnSpPr>
        <p:spPr>
          <a:xfrm>
            <a:off x="7416212" y="2920575"/>
            <a:ext cx="429300" cy="600"/>
          </a:xfrm>
          <a:prstGeom prst="bentConnector3">
            <a:avLst>
              <a:gd fmla="val 49983" name="adj1"/>
            </a:avLst>
          </a:prstGeom>
          <a:noFill/>
          <a:ln cap="flat" cmpd="sng" w="9525">
            <a:solidFill>
              <a:schemeClr val="dk2"/>
            </a:solidFill>
            <a:prstDash val="solid"/>
            <a:round/>
            <a:headEnd len="med" w="med" type="none"/>
            <a:tailEnd len="med" w="med" type="triangle"/>
          </a:ln>
        </p:spPr>
      </p:cxnSp>
      <p:cxnSp>
        <p:nvCxnSpPr>
          <p:cNvPr id="142" name="Google Shape;142;p24"/>
          <p:cNvCxnSpPr>
            <a:stCxn id="133" idx="3"/>
            <a:endCxn id="140" idx="1"/>
          </p:cNvCxnSpPr>
          <p:nvPr/>
        </p:nvCxnSpPr>
        <p:spPr>
          <a:xfrm>
            <a:off x="7416212" y="2920575"/>
            <a:ext cx="491400" cy="1038600"/>
          </a:xfrm>
          <a:prstGeom prst="bentConnector3">
            <a:avLst>
              <a:gd fmla="val 49994" name="adj1"/>
            </a:avLst>
          </a:prstGeom>
          <a:noFill/>
          <a:ln cap="flat" cmpd="sng" w="9525">
            <a:solidFill>
              <a:schemeClr val="dk2"/>
            </a:solidFill>
            <a:prstDash val="solid"/>
            <a:round/>
            <a:headEnd len="med" w="med" type="none"/>
            <a:tailEnd len="med" w="med" type="triangle"/>
          </a:ln>
        </p:spPr>
      </p:cxnSp>
      <p:pic>
        <p:nvPicPr>
          <p:cNvPr id="143" name="Google Shape;143;p24"/>
          <p:cNvPicPr preferRelativeResize="0"/>
          <p:nvPr/>
        </p:nvPicPr>
        <p:blipFill>
          <a:blip r:embed="rId3">
            <a:alphaModFix/>
          </a:blip>
          <a:stretch>
            <a:fillRect/>
          </a:stretch>
        </p:blipFill>
        <p:spPr>
          <a:xfrm>
            <a:off x="9587050" y="239213"/>
            <a:ext cx="5436025" cy="3423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mechanisms</a:t>
            </a:r>
            <a:endParaRPr/>
          </a:p>
        </p:txBody>
      </p:sp>
      <p:sp>
        <p:nvSpPr>
          <p:cNvPr id="149" name="Google Shape;149;p25"/>
          <p:cNvSpPr txBox="1"/>
          <p:nvPr>
            <p:ph idx="1" type="body"/>
          </p:nvPr>
        </p:nvSpPr>
        <p:spPr>
          <a:xfrm>
            <a:off x="311700" y="1152475"/>
            <a:ext cx="4260300" cy="25677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300">
                <a:solidFill>
                  <a:schemeClr val="dk1"/>
                </a:solidFill>
              </a:rPr>
              <a:t>Global learning (time-based):</a:t>
            </a:r>
            <a:endParaRPr b="1"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n" sz="1300">
                <a:solidFill>
                  <a:schemeClr val="dk1"/>
                </a:solidFill>
              </a:rPr>
              <a:t>Modeled as a logistic S-curve</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k: learning_rate (steepness)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t0: learning_midpoint</a:t>
            </a:r>
            <a:endParaRPr sz="1300">
              <a:solidFill>
                <a:schemeClr val="dk1"/>
              </a:solidFill>
            </a:endParaRPr>
          </a:p>
          <a:p>
            <a:pPr indent="0" lvl="0" marL="0" rtl="0" algn="l">
              <a:lnSpc>
                <a:spcPct val="150000"/>
              </a:lnSpc>
              <a:spcBef>
                <a:spcPts val="1200"/>
              </a:spcBef>
              <a:spcAft>
                <a:spcPts val="0"/>
              </a:spcAft>
              <a:buNone/>
            </a:pPr>
            <a:r>
              <a:rPr lang="en" sz="1300">
                <a:solidFill>
                  <a:schemeClr val="dk1"/>
                </a:solidFill>
              </a:rPr>
              <a:t>→ represents rising awareness and innovation diffusion</a:t>
            </a:r>
            <a:endParaRPr sz="1300">
              <a:solidFill>
                <a:schemeClr val="dk1"/>
              </a:solidFill>
            </a:endParaRPr>
          </a:p>
          <a:p>
            <a:pPr indent="0" lvl="0" marL="0" rtl="0" algn="l">
              <a:spcBef>
                <a:spcPts val="1200"/>
              </a:spcBef>
              <a:spcAft>
                <a:spcPts val="1200"/>
              </a:spcAft>
              <a:buNone/>
            </a:pPr>
            <a:r>
              <a:t/>
            </a:r>
            <a:endParaRPr sz="1300"/>
          </a:p>
        </p:txBody>
      </p:sp>
      <p:sp>
        <p:nvSpPr>
          <p:cNvPr id="150" name="Google Shape;150;p25"/>
          <p:cNvSpPr txBox="1"/>
          <p:nvPr>
            <p:ph idx="1" type="body"/>
          </p:nvPr>
        </p:nvSpPr>
        <p:spPr>
          <a:xfrm>
            <a:off x="4572000" y="1152475"/>
            <a:ext cx="4572000" cy="25677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300">
                <a:solidFill>
                  <a:schemeClr val="dk1"/>
                </a:solidFill>
              </a:rPr>
              <a:t>Social learning:</a:t>
            </a:r>
            <a:endParaRPr b="1"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n" sz="1300">
                <a:solidFill>
                  <a:schemeClr val="dk1"/>
                </a:solidFill>
              </a:rPr>
              <a:t>Fraction of adopted neighbors in radius-2 neighborhood</a:t>
            </a:r>
            <a:endParaRPr sz="1300">
              <a:solidFill>
                <a:schemeClr val="dk1"/>
              </a:solidFill>
            </a:endParaRPr>
          </a:p>
          <a:p>
            <a:pPr indent="0" lvl="0" marL="0" rtl="0" algn="l">
              <a:spcBef>
                <a:spcPts val="1200"/>
              </a:spcBef>
              <a:spcAft>
                <a:spcPts val="1200"/>
              </a:spcAft>
              <a:buNone/>
            </a:pPr>
            <a:r>
              <a:rPr lang="en" sz="1300">
                <a:solidFill>
                  <a:schemeClr val="dk1"/>
                </a:solidFill>
              </a:rPr>
              <a:t>→ represents learning from the local social environment</a:t>
            </a:r>
            <a:endParaRPr sz="1300">
              <a:solidFill>
                <a:schemeClr val="dk1"/>
              </a:solidFill>
            </a:endParaRPr>
          </a:p>
        </p:txBody>
      </p:sp>
      <p:pic>
        <p:nvPicPr>
          <p:cNvPr id="151" name="Google Shape;151;p25"/>
          <p:cNvPicPr preferRelativeResize="0"/>
          <p:nvPr/>
        </p:nvPicPr>
        <p:blipFill rotWithShape="1">
          <a:blip r:embed="rId3">
            <a:alphaModFix/>
          </a:blip>
          <a:srcRect b="50130" l="53552" r="12758" t="12463"/>
          <a:stretch/>
        </p:blipFill>
        <p:spPr>
          <a:xfrm>
            <a:off x="1210800" y="2990750"/>
            <a:ext cx="1630075" cy="649150"/>
          </a:xfrm>
          <a:prstGeom prst="rect">
            <a:avLst/>
          </a:prstGeom>
          <a:noFill/>
          <a:ln>
            <a:noFill/>
          </a:ln>
        </p:spPr>
      </p:pic>
      <p:pic>
        <p:nvPicPr>
          <p:cNvPr id="152" name="Google Shape;152;p25"/>
          <p:cNvPicPr preferRelativeResize="0"/>
          <p:nvPr/>
        </p:nvPicPr>
        <p:blipFill>
          <a:blip r:embed="rId4">
            <a:alphaModFix/>
          </a:blip>
          <a:stretch>
            <a:fillRect/>
          </a:stretch>
        </p:blipFill>
        <p:spPr>
          <a:xfrm>
            <a:off x="5765649" y="3069098"/>
            <a:ext cx="1142200" cy="498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464100" y="3810000"/>
            <a:ext cx="8520600" cy="13335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300">
                <a:solidFill>
                  <a:schemeClr val="dk1"/>
                </a:solidFill>
              </a:rPr>
              <a:t>Willingness</a:t>
            </a:r>
            <a:r>
              <a:rPr b="1" lang="en" sz="1300">
                <a:solidFill>
                  <a:schemeClr val="dk1"/>
                </a:solidFill>
              </a:rPr>
              <a:t> Equation:</a:t>
            </a:r>
            <a:endParaRPr b="1" sz="1300">
              <a:solidFill>
                <a:schemeClr val="dk1"/>
              </a:solidFill>
            </a:endParaRPr>
          </a:p>
          <a:p>
            <a:pPr indent="0" lvl="0" marL="0" rtl="0" algn="l">
              <a:lnSpc>
                <a:spcPct val="150000"/>
              </a:lnSpc>
              <a:spcBef>
                <a:spcPts val="1200"/>
              </a:spcBef>
              <a:spcAft>
                <a:spcPts val="0"/>
              </a:spcAft>
              <a:buNone/>
            </a:pPr>
            <a:r>
              <a:rPr lang="en" sz="1300">
                <a:solidFill>
                  <a:schemeClr val="dk1"/>
                </a:solidFill>
              </a:rPr>
              <a:t>For building:</a:t>
            </a:r>
            <a:endParaRPr sz="1300">
              <a:solidFill>
                <a:schemeClr val="dk1"/>
              </a:solidFill>
            </a:endParaRPr>
          </a:p>
          <a:p>
            <a:pPr indent="0" lvl="0" marL="0" rtl="0" algn="l">
              <a:lnSpc>
                <a:spcPct val="150000"/>
              </a:lnSpc>
              <a:spcBef>
                <a:spcPts val="1200"/>
              </a:spcBef>
              <a:spcAft>
                <a:spcPts val="0"/>
              </a:spcAft>
              <a:buNone/>
            </a:pPr>
            <a:r>
              <a:rPr lang="en" sz="1300">
                <a:solidFill>
                  <a:schemeClr val="dk1"/>
                </a:solidFill>
              </a:rPr>
              <a:t>For contribution:</a:t>
            </a:r>
            <a:endParaRPr sz="1300">
              <a:solidFill>
                <a:schemeClr val="dk1"/>
              </a:solidFill>
            </a:endParaRPr>
          </a:p>
          <a:p>
            <a:pPr indent="0" lvl="0" marL="0" rtl="0" algn="l">
              <a:lnSpc>
                <a:spcPct val="150000"/>
              </a:lnSpc>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sz="1300"/>
          </a:p>
        </p:txBody>
      </p:sp>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mechanisms</a:t>
            </a:r>
            <a:endParaRPr/>
          </a:p>
        </p:txBody>
      </p:sp>
      <p:sp>
        <p:nvSpPr>
          <p:cNvPr id="159" name="Google Shape;159;p26"/>
          <p:cNvSpPr txBox="1"/>
          <p:nvPr>
            <p:ph idx="1" type="body"/>
          </p:nvPr>
        </p:nvSpPr>
        <p:spPr>
          <a:xfrm>
            <a:off x="311700" y="1152475"/>
            <a:ext cx="4260300" cy="25677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300">
                <a:solidFill>
                  <a:schemeClr val="dk1"/>
                </a:solidFill>
              </a:rPr>
              <a:t>Global learning (time-based):</a:t>
            </a:r>
            <a:endParaRPr b="1"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n" sz="1300">
                <a:solidFill>
                  <a:schemeClr val="dk1"/>
                </a:solidFill>
              </a:rPr>
              <a:t>Modeled as a logistic S-curve</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k: learning_rate (steepness)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t</a:t>
            </a:r>
            <a:r>
              <a:rPr lang="en" sz="1300">
                <a:solidFill>
                  <a:schemeClr val="dk1"/>
                </a:solidFill>
              </a:rPr>
              <a:t>0: learning_midpoint</a:t>
            </a:r>
            <a:endParaRPr sz="1300">
              <a:solidFill>
                <a:schemeClr val="dk1"/>
              </a:solidFill>
            </a:endParaRPr>
          </a:p>
          <a:p>
            <a:pPr indent="0" lvl="0" marL="0" rtl="0" algn="l">
              <a:lnSpc>
                <a:spcPct val="150000"/>
              </a:lnSpc>
              <a:spcBef>
                <a:spcPts val="1200"/>
              </a:spcBef>
              <a:spcAft>
                <a:spcPts val="0"/>
              </a:spcAft>
              <a:buNone/>
            </a:pPr>
            <a:r>
              <a:rPr lang="en" sz="1300">
                <a:solidFill>
                  <a:schemeClr val="dk1"/>
                </a:solidFill>
              </a:rPr>
              <a:t>→ represents rising awareness and innovation diffusion</a:t>
            </a:r>
            <a:endParaRPr sz="1300">
              <a:solidFill>
                <a:schemeClr val="dk1"/>
              </a:solidFill>
            </a:endParaRPr>
          </a:p>
          <a:p>
            <a:pPr indent="0" lvl="0" marL="0" rtl="0" algn="l">
              <a:spcBef>
                <a:spcPts val="1200"/>
              </a:spcBef>
              <a:spcAft>
                <a:spcPts val="1200"/>
              </a:spcAft>
              <a:buNone/>
            </a:pPr>
            <a:r>
              <a:t/>
            </a:r>
            <a:endParaRPr sz="1300"/>
          </a:p>
        </p:txBody>
      </p:sp>
      <p:sp>
        <p:nvSpPr>
          <p:cNvPr id="160" name="Google Shape;160;p26"/>
          <p:cNvSpPr txBox="1"/>
          <p:nvPr>
            <p:ph idx="1" type="body"/>
          </p:nvPr>
        </p:nvSpPr>
        <p:spPr>
          <a:xfrm>
            <a:off x="4572000" y="1152475"/>
            <a:ext cx="4572000" cy="25677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 sz="1300">
                <a:solidFill>
                  <a:schemeClr val="dk1"/>
                </a:solidFill>
              </a:rPr>
              <a:t>Social </a:t>
            </a:r>
            <a:r>
              <a:rPr b="1" lang="en" sz="1300">
                <a:solidFill>
                  <a:schemeClr val="dk1"/>
                </a:solidFill>
              </a:rPr>
              <a:t>learning</a:t>
            </a:r>
            <a:r>
              <a:rPr b="1" lang="en" sz="1300">
                <a:solidFill>
                  <a:schemeClr val="dk1"/>
                </a:solidFill>
              </a:rPr>
              <a:t>:</a:t>
            </a:r>
            <a:endParaRPr b="1"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n" sz="1300">
                <a:solidFill>
                  <a:schemeClr val="dk1"/>
                </a:solidFill>
              </a:rPr>
              <a:t>Fraction of adopted neighbors in radius-2 neighborhood</a:t>
            </a:r>
            <a:endParaRPr sz="1300">
              <a:solidFill>
                <a:schemeClr val="dk1"/>
              </a:solidFill>
            </a:endParaRPr>
          </a:p>
          <a:p>
            <a:pPr indent="0" lvl="0" marL="0" rtl="0" algn="l">
              <a:spcBef>
                <a:spcPts val="1200"/>
              </a:spcBef>
              <a:spcAft>
                <a:spcPts val="1200"/>
              </a:spcAft>
              <a:buNone/>
            </a:pPr>
            <a:r>
              <a:rPr lang="en" sz="1300">
                <a:solidFill>
                  <a:schemeClr val="dk1"/>
                </a:solidFill>
              </a:rPr>
              <a:t>→ represents learning from the local social environment</a:t>
            </a:r>
            <a:endParaRPr sz="1300">
              <a:solidFill>
                <a:schemeClr val="dk1"/>
              </a:solidFill>
            </a:endParaRPr>
          </a:p>
        </p:txBody>
      </p:sp>
      <p:pic>
        <p:nvPicPr>
          <p:cNvPr id="161" name="Google Shape;161;p26"/>
          <p:cNvPicPr preferRelativeResize="0"/>
          <p:nvPr/>
        </p:nvPicPr>
        <p:blipFill rotWithShape="1">
          <a:blip r:embed="rId3">
            <a:alphaModFix/>
          </a:blip>
          <a:srcRect b="50130" l="53552" r="12758" t="12463"/>
          <a:stretch/>
        </p:blipFill>
        <p:spPr>
          <a:xfrm>
            <a:off x="1210800" y="2990750"/>
            <a:ext cx="1630075" cy="649150"/>
          </a:xfrm>
          <a:prstGeom prst="rect">
            <a:avLst/>
          </a:prstGeom>
          <a:noFill/>
          <a:ln>
            <a:noFill/>
          </a:ln>
        </p:spPr>
      </p:pic>
      <p:pic>
        <p:nvPicPr>
          <p:cNvPr id="162" name="Google Shape;162;p26"/>
          <p:cNvPicPr preferRelativeResize="0"/>
          <p:nvPr/>
        </p:nvPicPr>
        <p:blipFill>
          <a:blip r:embed="rId4">
            <a:alphaModFix/>
          </a:blip>
          <a:stretch>
            <a:fillRect/>
          </a:stretch>
        </p:blipFill>
        <p:spPr>
          <a:xfrm>
            <a:off x="5765649" y="3069098"/>
            <a:ext cx="1142200" cy="498275"/>
          </a:xfrm>
          <a:prstGeom prst="rect">
            <a:avLst/>
          </a:prstGeom>
          <a:noFill/>
          <a:ln>
            <a:noFill/>
          </a:ln>
        </p:spPr>
      </p:pic>
      <p:pic>
        <p:nvPicPr>
          <p:cNvPr id="163" name="Google Shape;163;p26"/>
          <p:cNvPicPr preferRelativeResize="0"/>
          <p:nvPr/>
        </p:nvPicPr>
        <p:blipFill rotWithShape="1">
          <a:blip r:embed="rId5">
            <a:alphaModFix/>
          </a:blip>
          <a:srcRect b="45611" l="28237" r="9850" t="20696"/>
          <a:stretch/>
        </p:blipFill>
        <p:spPr>
          <a:xfrm>
            <a:off x="1678575" y="4252101"/>
            <a:ext cx="2983298" cy="449300"/>
          </a:xfrm>
          <a:prstGeom prst="rect">
            <a:avLst/>
          </a:prstGeom>
          <a:noFill/>
          <a:ln>
            <a:noFill/>
          </a:ln>
        </p:spPr>
      </p:pic>
      <p:pic>
        <p:nvPicPr>
          <p:cNvPr id="164" name="Google Shape;164;p26"/>
          <p:cNvPicPr preferRelativeResize="0"/>
          <p:nvPr/>
        </p:nvPicPr>
        <p:blipFill rotWithShape="1">
          <a:blip r:embed="rId5">
            <a:alphaModFix/>
          </a:blip>
          <a:srcRect b="0" l="18360" r="0" t="73532"/>
          <a:stretch/>
        </p:blipFill>
        <p:spPr>
          <a:xfrm>
            <a:off x="1831850" y="4703629"/>
            <a:ext cx="3933799" cy="352950"/>
          </a:xfrm>
          <a:prstGeom prst="rect">
            <a:avLst/>
          </a:prstGeom>
          <a:noFill/>
          <a:ln>
            <a:noFill/>
          </a:ln>
        </p:spPr>
      </p:pic>
      <p:pic>
        <p:nvPicPr>
          <p:cNvPr id="165" name="Google Shape;165;p26"/>
          <p:cNvPicPr preferRelativeResize="0"/>
          <p:nvPr/>
        </p:nvPicPr>
        <p:blipFill>
          <a:blip r:embed="rId6">
            <a:alphaModFix/>
          </a:blip>
          <a:stretch>
            <a:fillRect/>
          </a:stretch>
        </p:blipFill>
        <p:spPr>
          <a:xfrm>
            <a:off x="5889624" y="4071218"/>
            <a:ext cx="3095074" cy="8110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Economic utility function</a:t>
            </a:r>
            <a:endParaRPr/>
          </a:p>
        </p:txBody>
      </p:sp>
      <p:sp>
        <p:nvSpPr>
          <p:cNvPr id="171" name="Google Shape;171;p27"/>
          <p:cNvSpPr txBox="1"/>
          <p:nvPr>
            <p:ph idx="1" type="body"/>
          </p:nvPr>
        </p:nvSpPr>
        <p:spPr>
          <a:xfrm>
            <a:off x="311700" y="1152475"/>
            <a:ext cx="3769200" cy="15918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Net Present Value utility function</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Utility combines economic profitability and a penalty for co-ownership</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Higher utility leads to higher probability of adoption</a:t>
            </a:r>
            <a:endParaRPr sz="1300">
              <a:solidFill>
                <a:schemeClr val="dk1"/>
              </a:solidFill>
            </a:endParaRPr>
          </a:p>
          <a:p>
            <a:pPr indent="0" lvl="0" marL="0" rtl="0" algn="l">
              <a:spcBef>
                <a:spcPts val="1200"/>
              </a:spcBef>
              <a:spcAft>
                <a:spcPts val="1200"/>
              </a:spcAft>
              <a:buNone/>
            </a:pPr>
            <a:r>
              <a:t/>
            </a:r>
            <a:endParaRPr sz="1300"/>
          </a:p>
        </p:txBody>
      </p:sp>
      <p:sp>
        <p:nvSpPr>
          <p:cNvPr id="172" name="Google Shape;172;p27"/>
          <p:cNvSpPr txBox="1"/>
          <p:nvPr/>
        </p:nvSpPr>
        <p:spPr>
          <a:xfrm>
            <a:off x="230575" y="2879025"/>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Economic Component</a:t>
            </a:r>
            <a:endParaRPr b="1" sz="1300">
              <a:solidFill>
                <a:schemeClr val="dk1"/>
              </a:solidFill>
            </a:endParaRPr>
          </a:p>
          <a:p>
            <a:pPr indent="0" lvl="0" marL="0" rtl="0" algn="l">
              <a:spcBef>
                <a:spcPts val="0"/>
              </a:spcBef>
              <a:spcAft>
                <a:spcPts val="0"/>
              </a:spcAft>
              <a:buNone/>
            </a:pPr>
            <a:r>
              <a:rPr lang="en" sz="1300">
                <a:solidFill>
                  <a:schemeClr val="dk1"/>
                </a:solidFill>
              </a:rPr>
              <a:t>1. Annual revenue</a:t>
            </a:r>
            <a:endParaRPr sz="1300">
              <a:solidFill>
                <a:schemeClr val="dk1"/>
              </a:solidFill>
            </a:endParaRPr>
          </a:p>
        </p:txBody>
      </p:sp>
      <p:pic>
        <p:nvPicPr>
          <p:cNvPr id="173" name="Google Shape;173;p27"/>
          <p:cNvPicPr preferRelativeResize="0"/>
          <p:nvPr/>
        </p:nvPicPr>
        <p:blipFill>
          <a:blip r:embed="rId3">
            <a:alphaModFix/>
          </a:blip>
          <a:stretch>
            <a:fillRect/>
          </a:stretch>
        </p:blipFill>
        <p:spPr>
          <a:xfrm>
            <a:off x="230575" y="3451725"/>
            <a:ext cx="4404497" cy="269825"/>
          </a:xfrm>
          <a:prstGeom prst="rect">
            <a:avLst/>
          </a:prstGeom>
          <a:noFill/>
          <a:ln>
            <a:noFill/>
          </a:ln>
        </p:spPr>
      </p:pic>
      <p:sp>
        <p:nvSpPr>
          <p:cNvPr id="174" name="Google Shape;174;p27"/>
          <p:cNvSpPr txBox="1"/>
          <p:nvPr/>
        </p:nvSpPr>
        <p:spPr>
          <a:xfrm>
            <a:off x="230575" y="3520550"/>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2. Annual maintenance</a:t>
            </a:r>
            <a:endParaRPr sz="1300">
              <a:solidFill>
                <a:schemeClr val="dk1"/>
              </a:solidFill>
            </a:endParaRPr>
          </a:p>
        </p:txBody>
      </p:sp>
      <p:pic>
        <p:nvPicPr>
          <p:cNvPr id="175" name="Google Shape;175;p27"/>
          <p:cNvPicPr preferRelativeResize="0"/>
          <p:nvPr/>
        </p:nvPicPr>
        <p:blipFill rotWithShape="1">
          <a:blip r:embed="rId4">
            <a:alphaModFix/>
          </a:blip>
          <a:srcRect b="0" l="-6067" r="0" t="19781"/>
          <a:stretch/>
        </p:blipFill>
        <p:spPr>
          <a:xfrm>
            <a:off x="-52175" y="4082175"/>
            <a:ext cx="3209699" cy="432225"/>
          </a:xfrm>
          <a:prstGeom prst="rect">
            <a:avLst/>
          </a:prstGeom>
          <a:noFill/>
          <a:ln>
            <a:noFill/>
          </a:ln>
        </p:spPr>
      </p:pic>
      <p:sp>
        <p:nvSpPr>
          <p:cNvPr id="176" name="Google Shape;176;p27"/>
          <p:cNvSpPr txBox="1"/>
          <p:nvPr/>
        </p:nvSpPr>
        <p:spPr>
          <a:xfrm>
            <a:off x="4870525" y="1017725"/>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3. Farmer’s share of plant output</a:t>
            </a:r>
            <a:endParaRPr sz="1300">
              <a:solidFill>
                <a:schemeClr val="dk1"/>
              </a:solidFill>
            </a:endParaRPr>
          </a:p>
        </p:txBody>
      </p:sp>
      <p:pic>
        <p:nvPicPr>
          <p:cNvPr id="177" name="Google Shape;177;p27"/>
          <p:cNvPicPr preferRelativeResize="0"/>
          <p:nvPr/>
        </p:nvPicPr>
        <p:blipFill>
          <a:blip r:embed="rId5">
            <a:alphaModFix/>
          </a:blip>
          <a:stretch>
            <a:fillRect/>
          </a:stretch>
        </p:blipFill>
        <p:spPr>
          <a:xfrm>
            <a:off x="4970150" y="1591875"/>
            <a:ext cx="1638278" cy="432225"/>
          </a:xfrm>
          <a:prstGeom prst="rect">
            <a:avLst/>
          </a:prstGeom>
          <a:noFill/>
          <a:ln>
            <a:noFill/>
          </a:ln>
        </p:spPr>
      </p:pic>
      <p:sp>
        <p:nvSpPr>
          <p:cNvPr id="178" name="Google Shape;178;p27"/>
          <p:cNvSpPr txBox="1"/>
          <p:nvPr/>
        </p:nvSpPr>
        <p:spPr>
          <a:xfrm>
            <a:off x="4870525" y="1901300"/>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4. Annual net profit for farmer</a:t>
            </a:r>
            <a:endParaRPr sz="1300">
              <a:solidFill>
                <a:schemeClr val="dk1"/>
              </a:solidFill>
            </a:endParaRPr>
          </a:p>
        </p:txBody>
      </p:sp>
      <p:pic>
        <p:nvPicPr>
          <p:cNvPr id="179" name="Google Shape;179;p27"/>
          <p:cNvPicPr preferRelativeResize="0"/>
          <p:nvPr/>
        </p:nvPicPr>
        <p:blipFill>
          <a:blip r:embed="rId6">
            <a:alphaModFix/>
          </a:blip>
          <a:stretch>
            <a:fillRect/>
          </a:stretch>
        </p:blipFill>
        <p:spPr>
          <a:xfrm>
            <a:off x="4970150" y="2439575"/>
            <a:ext cx="3769199" cy="310866"/>
          </a:xfrm>
          <a:prstGeom prst="rect">
            <a:avLst/>
          </a:prstGeom>
          <a:noFill/>
          <a:ln>
            <a:noFill/>
          </a:ln>
        </p:spPr>
      </p:pic>
      <p:sp>
        <p:nvSpPr>
          <p:cNvPr id="180" name="Google Shape;180;p27"/>
          <p:cNvSpPr txBox="1"/>
          <p:nvPr/>
        </p:nvSpPr>
        <p:spPr>
          <a:xfrm>
            <a:off x="4870525" y="2698000"/>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5. NPV</a:t>
            </a:r>
            <a:endParaRPr sz="1300">
              <a:solidFill>
                <a:schemeClr val="dk1"/>
              </a:solidFill>
            </a:endParaRPr>
          </a:p>
        </p:txBody>
      </p:sp>
      <p:pic>
        <p:nvPicPr>
          <p:cNvPr id="181" name="Google Shape;181;p27"/>
          <p:cNvPicPr preferRelativeResize="0"/>
          <p:nvPr/>
        </p:nvPicPr>
        <p:blipFill>
          <a:blip r:embed="rId7">
            <a:alphaModFix/>
          </a:blip>
          <a:stretch>
            <a:fillRect/>
          </a:stretch>
        </p:blipFill>
        <p:spPr>
          <a:xfrm>
            <a:off x="4931600" y="3193388"/>
            <a:ext cx="2126449" cy="484850"/>
          </a:xfrm>
          <a:prstGeom prst="rect">
            <a:avLst/>
          </a:prstGeom>
          <a:noFill/>
          <a:ln>
            <a:noFill/>
          </a:ln>
        </p:spPr>
      </p:pic>
      <p:sp>
        <p:nvSpPr>
          <p:cNvPr id="182" name="Google Shape;182;p27"/>
          <p:cNvSpPr txBox="1"/>
          <p:nvPr/>
        </p:nvSpPr>
        <p:spPr>
          <a:xfrm>
            <a:off x="4870525" y="3494700"/>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 sz="1300">
                <a:solidFill>
                  <a:schemeClr val="dk1"/>
                </a:solidFill>
              </a:rPr>
              <a:t>6. Utility from profit (scaled)</a:t>
            </a:r>
            <a:endParaRPr sz="1300">
              <a:solidFill>
                <a:schemeClr val="dk1"/>
              </a:solidFill>
            </a:endParaRPr>
          </a:p>
        </p:txBody>
      </p:sp>
      <p:pic>
        <p:nvPicPr>
          <p:cNvPr id="183" name="Google Shape;183;p27"/>
          <p:cNvPicPr preferRelativeResize="0"/>
          <p:nvPr/>
        </p:nvPicPr>
        <p:blipFill>
          <a:blip r:embed="rId8">
            <a:alphaModFix/>
          </a:blip>
          <a:stretch>
            <a:fillRect/>
          </a:stretch>
        </p:blipFill>
        <p:spPr>
          <a:xfrm>
            <a:off x="4984025" y="4121200"/>
            <a:ext cx="1828240"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337600" y="492425"/>
            <a:ext cx="3611400" cy="97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Social</a:t>
            </a:r>
            <a:r>
              <a:rPr b="1" lang="en" sz="1300">
                <a:solidFill>
                  <a:schemeClr val="dk1"/>
                </a:solidFill>
              </a:rPr>
              <a:t> Component</a:t>
            </a:r>
            <a:endParaRPr b="1" sz="1300">
              <a:solidFill>
                <a:schemeClr val="dk1"/>
              </a:solidFill>
            </a:endParaRPr>
          </a:p>
          <a:p>
            <a:pPr indent="0" lvl="0" marL="0" rtl="0" algn="l">
              <a:spcBef>
                <a:spcPts val="0"/>
              </a:spcBef>
              <a:spcAft>
                <a:spcPts val="0"/>
              </a:spcAft>
              <a:buNone/>
            </a:pPr>
            <a:r>
              <a:rPr lang="en" sz="1300">
                <a:solidFill>
                  <a:schemeClr val="dk1"/>
                </a:solidFill>
              </a:rPr>
              <a:t>Each additional co-owner reduces utility</a:t>
            </a:r>
            <a:endParaRPr sz="1300">
              <a:solidFill>
                <a:schemeClr val="dk1"/>
              </a:solidFill>
            </a:endParaRPr>
          </a:p>
        </p:txBody>
      </p:sp>
      <p:pic>
        <p:nvPicPr>
          <p:cNvPr id="189" name="Google Shape;189;p28"/>
          <p:cNvPicPr preferRelativeResize="0"/>
          <p:nvPr/>
        </p:nvPicPr>
        <p:blipFill>
          <a:blip r:embed="rId3">
            <a:alphaModFix/>
          </a:blip>
          <a:stretch>
            <a:fillRect/>
          </a:stretch>
        </p:blipFill>
        <p:spPr>
          <a:xfrm>
            <a:off x="409275" y="1131925"/>
            <a:ext cx="3357926" cy="335775"/>
          </a:xfrm>
          <a:prstGeom prst="rect">
            <a:avLst/>
          </a:prstGeom>
          <a:noFill/>
          <a:ln>
            <a:noFill/>
          </a:ln>
        </p:spPr>
      </p:pic>
      <p:sp>
        <p:nvSpPr>
          <p:cNvPr id="190" name="Google Shape;190;p28"/>
          <p:cNvSpPr txBox="1"/>
          <p:nvPr/>
        </p:nvSpPr>
        <p:spPr>
          <a:xfrm>
            <a:off x="337600" y="1616075"/>
            <a:ext cx="3611400" cy="8307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Total Utility</a:t>
            </a:r>
            <a:endParaRPr b="1"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191" name="Google Shape;191;p28"/>
          <p:cNvPicPr preferRelativeResize="0"/>
          <p:nvPr/>
        </p:nvPicPr>
        <p:blipFill>
          <a:blip r:embed="rId4">
            <a:alphaModFix/>
          </a:blip>
          <a:stretch>
            <a:fillRect/>
          </a:stretch>
        </p:blipFill>
        <p:spPr>
          <a:xfrm>
            <a:off x="337600" y="1949250"/>
            <a:ext cx="1838200" cy="416025"/>
          </a:xfrm>
          <a:prstGeom prst="rect">
            <a:avLst/>
          </a:prstGeom>
          <a:noFill/>
          <a:ln>
            <a:noFill/>
          </a:ln>
        </p:spPr>
      </p:pic>
      <p:sp>
        <p:nvSpPr>
          <p:cNvPr id="192" name="Google Shape;192;p28"/>
          <p:cNvSpPr txBox="1"/>
          <p:nvPr/>
        </p:nvSpPr>
        <p:spPr>
          <a:xfrm>
            <a:off x="4684375" y="492425"/>
            <a:ext cx="4108800" cy="29322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Adoption decision rule</a:t>
            </a:r>
            <a:endParaRPr b="1"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193" name="Google Shape;193;p28"/>
          <p:cNvSpPr txBox="1"/>
          <p:nvPr/>
        </p:nvSpPr>
        <p:spPr>
          <a:xfrm>
            <a:off x="4684375" y="851150"/>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Hard threshold</a:t>
            </a:r>
            <a:endParaRPr sz="1300">
              <a:solidFill>
                <a:schemeClr val="dk1"/>
              </a:solidFill>
            </a:endParaRPr>
          </a:p>
        </p:txBody>
      </p:sp>
      <p:pic>
        <p:nvPicPr>
          <p:cNvPr id="194" name="Google Shape;194;p28"/>
          <p:cNvPicPr preferRelativeResize="0"/>
          <p:nvPr/>
        </p:nvPicPr>
        <p:blipFill>
          <a:blip r:embed="rId5">
            <a:alphaModFix/>
          </a:blip>
          <a:stretch>
            <a:fillRect/>
          </a:stretch>
        </p:blipFill>
        <p:spPr>
          <a:xfrm>
            <a:off x="4756050" y="1213475"/>
            <a:ext cx="2254481" cy="335775"/>
          </a:xfrm>
          <a:prstGeom prst="rect">
            <a:avLst/>
          </a:prstGeom>
          <a:noFill/>
          <a:ln>
            <a:noFill/>
          </a:ln>
        </p:spPr>
      </p:pic>
      <p:sp>
        <p:nvSpPr>
          <p:cNvPr id="195" name="Google Shape;195;p28"/>
          <p:cNvSpPr txBox="1"/>
          <p:nvPr/>
        </p:nvSpPr>
        <p:spPr>
          <a:xfrm>
            <a:off x="4684375" y="1644075"/>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Probabilistic decision</a:t>
            </a:r>
            <a:endParaRPr sz="1300">
              <a:solidFill>
                <a:schemeClr val="dk1"/>
              </a:solidFill>
            </a:endParaRPr>
          </a:p>
        </p:txBody>
      </p:sp>
      <p:pic>
        <p:nvPicPr>
          <p:cNvPr id="196" name="Google Shape;196;p28"/>
          <p:cNvPicPr preferRelativeResize="0"/>
          <p:nvPr/>
        </p:nvPicPr>
        <p:blipFill rotWithShape="1">
          <a:blip r:embed="rId6">
            <a:alphaModFix/>
          </a:blip>
          <a:srcRect b="0" l="6838" r="0" t="0"/>
          <a:stretch/>
        </p:blipFill>
        <p:spPr>
          <a:xfrm>
            <a:off x="4756050" y="1972150"/>
            <a:ext cx="1750475" cy="616650"/>
          </a:xfrm>
          <a:prstGeom prst="rect">
            <a:avLst/>
          </a:prstGeom>
          <a:noFill/>
          <a:ln>
            <a:noFill/>
          </a:ln>
        </p:spPr>
      </p:pic>
      <p:sp>
        <p:nvSpPr>
          <p:cNvPr id="197" name="Google Shape;197;p28"/>
          <p:cNvSpPr txBox="1"/>
          <p:nvPr/>
        </p:nvSpPr>
        <p:spPr>
          <a:xfrm>
            <a:off x="4684375" y="2629075"/>
            <a:ext cx="4108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Farmers adopt if</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pic>
        <p:nvPicPr>
          <p:cNvPr id="198" name="Google Shape;198;p28"/>
          <p:cNvPicPr preferRelativeResize="0"/>
          <p:nvPr/>
        </p:nvPicPr>
        <p:blipFill>
          <a:blip r:embed="rId7">
            <a:alphaModFix/>
          </a:blip>
          <a:stretch>
            <a:fillRect/>
          </a:stretch>
        </p:blipFill>
        <p:spPr>
          <a:xfrm>
            <a:off x="4684375" y="3011700"/>
            <a:ext cx="1457749" cy="33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Plant building and output</a:t>
            </a:r>
            <a:endParaRPr/>
          </a:p>
        </p:txBody>
      </p:sp>
      <p:sp>
        <p:nvSpPr>
          <p:cNvPr id="204" name="Google Shape;204;p29"/>
          <p:cNvSpPr txBox="1"/>
          <p:nvPr>
            <p:ph idx="1" type="body"/>
          </p:nvPr>
        </p:nvSpPr>
        <p:spPr>
          <a:xfrm>
            <a:off x="311700" y="1152475"/>
            <a:ext cx="4850400" cy="376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Two parameters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Building cost</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Efficiency (kW per substrate)</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Modeled using real-world cost and output estimates from Germany</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Larger plant → decreasing $ / kW</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Larger plant → increasing efficiency</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Use latest Swiss biogas subsidies</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Realistic capacity </a:t>
            </a:r>
            <a:r>
              <a:rPr lang="en" sz="1300">
                <a:solidFill>
                  <a:schemeClr val="dk1"/>
                </a:solidFill>
              </a:rPr>
              <a:t>requirements and constraints</a:t>
            </a:r>
            <a:endParaRPr sz="1300">
              <a:solidFill>
                <a:schemeClr val="dk1"/>
              </a:solidFill>
            </a:endParaRPr>
          </a:p>
          <a:p>
            <a:pPr indent="0" lvl="0" marL="0" rtl="0" algn="l">
              <a:spcBef>
                <a:spcPts val="1200"/>
              </a:spcBef>
              <a:spcAft>
                <a:spcPts val="1200"/>
              </a:spcAft>
              <a:buNone/>
            </a:pPr>
            <a:r>
              <a:t/>
            </a:r>
            <a:endParaRPr sz="1300"/>
          </a:p>
        </p:txBody>
      </p:sp>
      <p:pic>
        <p:nvPicPr>
          <p:cNvPr id="205" name="Google Shape;205;p29"/>
          <p:cNvPicPr preferRelativeResize="0"/>
          <p:nvPr/>
        </p:nvPicPr>
        <p:blipFill>
          <a:blip r:embed="rId3">
            <a:alphaModFix/>
          </a:blip>
          <a:stretch>
            <a:fillRect/>
          </a:stretch>
        </p:blipFill>
        <p:spPr>
          <a:xfrm>
            <a:off x="5314500" y="1170125"/>
            <a:ext cx="3677100" cy="24493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Plant building and output</a:t>
            </a:r>
            <a:endParaRPr/>
          </a:p>
          <a:p>
            <a:pPr indent="0" lvl="0" marL="0" rtl="0" algn="l">
              <a:spcBef>
                <a:spcPts val="0"/>
              </a:spcBef>
              <a:spcAft>
                <a:spcPts val="0"/>
              </a:spcAft>
              <a:buNone/>
            </a:pPr>
            <a:r>
              <a:t/>
            </a:r>
            <a:endParaRPr/>
          </a:p>
        </p:txBody>
      </p:sp>
      <p:sp>
        <p:nvSpPr>
          <p:cNvPr id="211" name="Google Shape;211;p30"/>
          <p:cNvSpPr txBox="1"/>
          <p:nvPr>
            <p:ph idx="1" type="body"/>
          </p:nvPr>
        </p:nvSpPr>
        <p:spPr>
          <a:xfrm>
            <a:off x="311700" y="1527750"/>
            <a:ext cx="8520600" cy="2460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Simplifications - we don't model:</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Physical (land) constraints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Operational labor overhead - generally considered minimal</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Multiple owners - no data</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output</a:t>
            </a:r>
            <a:endParaRPr/>
          </a:p>
        </p:txBody>
      </p:sp>
      <p:pic>
        <p:nvPicPr>
          <p:cNvPr id="217" name="Google Shape;217;p31" title="Screen Recording 2025-11-29 at 22.46.14.mov">
            <a:hlinkClick r:id="rId3"/>
          </p:cNvPr>
          <p:cNvPicPr preferRelativeResize="0"/>
          <p:nvPr/>
        </p:nvPicPr>
        <p:blipFill>
          <a:blip r:embed="rId4">
            <a:alphaModFix/>
          </a:blip>
          <a:stretch>
            <a:fillRect/>
          </a:stretch>
        </p:blipFill>
        <p:spPr>
          <a:xfrm>
            <a:off x="1966450" y="1017725"/>
            <a:ext cx="5211100" cy="390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Introduction</a:t>
            </a:r>
            <a:endParaRPr sz="33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Performance</a:t>
            </a:r>
            <a:r>
              <a:rPr lang="en" sz="3300">
                <a:solidFill>
                  <a:schemeClr val="lt1"/>
                </a:solidFill>
              </a:rPr>
              <a:t> Evaluation Metrics</a:t>
            </a:r>
            <a:endParaRPr sz="33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Calibration</a:t>
            </a:r>
            <a:endParaRPr/>
          </a:p>
        </p:txBody>
      </p:sp>
      <p:sp>
        <p:nvSpPr>
          <p:cNvPr id="228" name="Google Shape;22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We match realistic Swiss distributions and pricing from [Burg et al., 2021]</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Livestock distribution, plant costs and output, subsidies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Calibrate on: resulting plant distribution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Fraction of individual vs. communal plants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Average number of contributors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Calibration Parameters: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Willingness to build and contribute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Required utility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Co-owner penalty</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234" name="Google Shape;23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Most parameters </a:t>
            </a:r>
            <a:r>
              <a:rPr lang="en">
                <a:solidFill>
                  <a:schemeClr val="dk1"/>
                </a:solidFill>
              </a:rPr>
              <a:t>behave</a:t>
            </a:r>
            <a:r>
              <a:rPr lang="en">
                <a:solidFill>
                  <a:schemeClr val="dk1"/>
                </a:solidFill>
              </a:rPr>
              <a:t> as expected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Higher learning rates lead to higher adoption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Earlier learning increases </a:t>
            </a:r>
            <a:r>
              <a:rPr lang="en">
                <a:solidFill>
                  <a:schemeClr val="dk1"/>
                </a:solidFill>
              </a:rPr>
              <a:t>willingness</a:t>
            </a:r>
            <a:r>
              <a:rPr lang="en">
                <a:solidFill>
                  <a:schemeClr val="dk1"/>
                </a:solidFill>
              </a:rPr>
              <a:t> and cooperation</a:t>
            </a:r>
            <a:endParaRPr>
              <a:solidFill>
                <a:schemeClr val="dk1"/>
              </a:solidFill>
            </a:endParaRPr>
          </a:p>
          <a:p>
            <a:pPr indent="0" lvl="0" marL="0" rtl="0" algn="l">
              <a:spcBef>
                <a:spcPts val="1200"/>
              </a:spcBef>
              <a:spcAft>
                <a:spcPts val="1200"/>
              </a:spcAft>
              <a:buNone/>
            </a:pPr>
            <a:r>
              <a:t/>
            </a:r>
            <a:endParaRPr sz="1800">
              <a:solidFill>
                <a:schemeClr val="dk1"/>
              </a:solidFill>
            </a:endParaRPr>
          </a:p>
        </p:txBody>
      </p:sp>
      <p:pic>
        <p:nvPicPr>
          <p:cNvPr id="235" name="Google Shape;235;p34"/>
          <p:cNvPicPr preferRelativeResize="0"/>
          <p:nvPr/>
        </p:nvPicPr>
        <p:blipFill>
          <a:blip r:embed="rId3">
            <a:alphaModFix/>
          </a:blip>
          <a:stretch>
            <a:fillRect/>
          </a:stretch>
        </p:blipFill>
        <p:spPr>
          <a:xfrm>
            <a:off x="4962750" y="2449174"/>
            <a:ext cx="3592450" cy="2694326"/>
          </a:xfrm>
          <a:prstGeom prst="rect">
            <a:avLst/>
          </a:prstGeom>
          <a:noFill/>
          <a:ln>
            <a:noFill/>
          </a:ln>
        </p:spPr>
      </p:pic>
      <p:pic>
        <p:nvPicPr>
          <p:cNvPr id="236" name="Google Shape;236;p34"/>
          <p:cNvPicPr preferRelativeResize="0"/>
          <p:nvPr/>
        </p:nvPicPr>
        <p:blipFill>
          <a:blip r:embed="rId4">
            <a:alphaModFix/>
          </a:blip>
          <a:stretch>
            <a:fillRect/>
          </a:stretch>
        </p:blipFill>
        <p:spPr>
          <a:xfrm>
            <a:off x="823875" y="2543300"/>
            <a:ext cx="3341426" cy="2506075"/>
          </a:xfrm>
          <a:prstGeom prst="rect">
            <a:avLst/>
          </a:prstGeom>
          <a:noFill/>
          <a:ln>
            <a:noFill/>
          </a:ln>
        </p:spPr>
      </p:pic>
      <p:cxnSp>
        <p:nvCxnSpPr>
          <p:cNvPr id="237" name="Google Shape;237;p34"/>
          <p:cNvCxnSpPr/>
          <p:nvPr/>
        </p:nvCxnSpPr>
        <p:spPr>
          <a:xfrm>
            <a:off x="2048500" y="3295400"/>
            <a:ext cx="1046400" cy="645600"/>
          </a:xfrm>
          <a:prstGeom prst="straightConnector1">
            <a:avLst/>
          </a:prstGeom>
          <a:noFill/>
          <a:ln cap="flat" cmpd="sng" w="28575">
            <a:solidFill>
              <a:srgbClr val="FF0000"/>
            </a:solidFill>
            <a:prstDash val="solid"/>
            <a:round/>
            <a:headEnd len="med" w="med" type="none"/>
            <a:tailEnd len="med" w="med" type="triangle"/>
          </a:ln>
        </p:spPr>
      </p:cxnSp>
      <p:sp>
        <p:nvSpPr>
          <p:cNvPr id="238" name="Google Shape;238;p34"/>
          <p:cNvSpPr txBox="1"/>
          <p:nvPr/>
        </p:nvSpPr>
        <p:spPr>
          <a:xfrm>
            <a:off x="2516075" y="3101350"/>
            <a:ext cx="10464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Constant decrease</a:t>
            </a:r>
            <a:endParaRPr sz="1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244" name="Google Shape;24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Innovator share:</a:t>
            </a:r>
            <a:endParaRPr>
              <a:solidFill>
                <a:schemeClr val="dk1"/>
              </a:solidFill>
            </a:endParaRPr>
          </a:p>
        </p:txBody>
      </p:sp>
      <p:pic>
        <p:nvPicPr>
          <p:cNvPr id="245" name="Google Shape;245;p35"/>
          <p:cNvPicPr preferRelativeResize="0"/>
          <p:nvPr/>
        </p:nvPicPr>
        <p:blipFill>
          <a:blip r:embed="rId3">
            <a:alphaModFix/>
          </a:blip>
          <a:stretch>
            <a:fillRect/>
          </a:stretch>
        </p:blipFill>
        <p:spPr>
          <a:xfrm>
            <a:off x="4730900" y="1625250"/>
            <a:ext cx="3098925" cy="2324200"/>
          </a:xfrm>
          <a:prstGeom prst="rect">
            <a:avLst/>
          </a:prstGeom>
          <a:noFill/>
          <a:ln>
            <a:noFill/>
          </a:ln>
        </p:spPr>
      </p:pic>
      <p:pic>
        <p:nvPicPr>
          <p:cNvPr id="246" name="Google Shape;246;p35"/>
          <p:cNvPicPr preferRelativeResize="0"/>
          <p:nvPr/>
        </p:nvPicPr>
        <p:blipFill>
          <a:blip r:embed="rId4">
            <a:alphaModFix/>
          </a:blip>
          <a:stretch>
            <a:fillRect/>
          </a:stretch>
        </p:blipFill>
        <p:spPr>
          <a:xfrm>
            <a:off x="901625" y="1625250"/>
            <a:ext cx="3294426" cy="2470825"/>
          </a:xfrm>
          <a:prstGeom prst="rect">
            <a:avLst/>
          </a:prstGeom>
          <a:noFill/>
          <a:ln>
            <a:noFill/>
          </a:ln>
        </p:spPr>
      </p:pic>
      <p:sp>
        <p:nvSpPr>
          <p:cNvPr id="247" name="Google Shape;247;p35"/>
          <p:cNvSpPr txBox="1"/>
          <p:nvPr/>
        </p:nvSpPr>
        <p:spPr>
          <a:xfrm>
            <a:off x="392400" y="4223825"/>
            <a:ext cx="835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Expected: H</a:t>
            </a:r>
            <a:r>
              <a:rPr lang="en" sz="1600">
                <a:solidFill>
                  <a:schemeClr val="dk1"/>
                </a:solidFill>
              </a:rPr>
              <a:t>igher innovator shares improve economic performance</a:t>
            </a:r>
            <a:endParaRPr sz="1600">
              <a:solidFill>
                <a:schemeClr val="dk1"/>
              </a:solidFill>
            </a:endParaRPr>
          </a:p>
          <a:p>
            <a:pPr indent="0" lvl="0" marL="0" rtl="0" algn="l">
              <a:spcBef>
                <a:spcPts val="0"/>
              </a:spcBef>
              <a:spcAft>
                <a:spcPts val="0"/>
              </a:spcAft>
              <a:buNone/>
            </a:pPr>
            <a:r>
              <a:rPr lang="en" sz="1600">
                <a:solidFill>
                  <a:schemeClr val="dk1"/>
                </a:solidFill>
              </a:rPr>
              <a:t>Reality: Moderate innovator share (~20%) produces worst economic output</a:t>
            </a:r>
            <a:endParaRPr sz="1600">
              <a:solidFill>
                <a:schemeClr val="dk1"/>
              </a:solidFill>
            </a:endParaRPr>
          </a:p>
          <a:p>
            <a:pPr indent="0" lvl="0" marL="457200" rtl="0" algn="l">
              <a:spcBef>
                <a:spcPts val="0"/>
              </a:spcBef>
              <a:spcAft>
                <a:spcPts val="0"/>
              </a:spcAft>
              <a:buNone/>
            </a:pPr>
            <a:r>
              <a:rPr lang="en" sz="1500">
                <a:solidFill>
                  <a:schemeClr val="dk1"/>
                </a:solidFill>
              </a:rPr>
              <a:t>     </a:t>
            </a:r>
            <a:r>
              <a:rPr lang="en" sz="1600">
                <a:solidFill>
                  <a:schemeClr val="dk1"/>
                </a:solidFill>
              </a:rPr>
              <a:t>High innovator share triggers cooperation → shift to larger plants </a:t>
            </a:r>
            <a:endParaRPr sz="2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253" name="Google Shape;253;p36"/>
          <p:cNvSpPr txBox="1"/>
          <p:nvPr>
            <p:ph idx="1" type="body"/>
          </p:nvPr>
        </p:nvSpPr>
        <p:spPr>
          <a:xfrm>
            <a:off x="311700" y="909525"/>
            <a:ext cx="85206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Global weight:</a:t>
            </a:r>
            <a:endParaRPr>
              <a:solidFill>
                <a:schemeClr val="dk1"/>
              </a:solidFill>
            </a:endParaRPr>
          </a:p>
          <a:p>
            <a:pPr indent="0" lvl="0" marL="0" rtl="0" algn="l">
              <a:spcBef>
                <a:spcPts val="1200"/>
              </a:spcBef>
              <a:spcAft>
                <a:spcPts val="1200"/>
              </a:spcAft>
              <a:buNone/>
            </a:pPr>
            <a:r>
              <a:rPr lang="en">
                <a:solidFill>
                  <a:schemeClr val="dk1"/>
                </a:solidFill>
              </a:rPr>
              <a:t>To build:								</a:t>
            </a:r>
            <a:endParaRPr>
              <a:solidFill>
                <a:schemeClr val="dk1"/>
              </a:solidFill>
            </a:endParaRPr>
          </a:p>
        </p:txBody>
      </p:sp>
      <p:pic>
        <p:nvPicPr>
          <p:cNvPr id="254" name="Google Shape;254;p36"/>
          <p:cNvPicPr preferRelativeResize="0"/>
          <p:nvPr/>
        </p:nvPicPr>
        <p:blipFill>
          <a:blip r:embed="rId3">
            <a:alphaModFix/>
          </a:blip>
          <a:stretch>
            <a:fillRect/>
          </a:stretch>
        </p:blipFill>
        <p:spPr>
          <a:xfrm>
            <a:off x="4970150" y="1596612"/>
            <a:ext cx="2894525" cy="2170914"/>
          </a:xfrm>
          <a:prstGeom prst="rect">
            <a:avLst/>
          </a:prstGeom>
          <a:noFill/>
          <a:ln>
            <a:noFill/>
          </a:ln>
        </p:spPr>
      </p:pic>
      <p:pic>
        <p:nvPicPr>
          <p:cNvPr id="255" name="Google Shape;255;p36"/>
          <p:cNvPicPr preferRelativeResize="0"/>
          <p:nvPr/>
        </p:nvPicPr>
        <p:blipFill>
          <a:blip r:embed="rId4">
            <a:alphaModFix/>
          </a:blip>
          <a:stretch>
            <a:fillRect/>
          </a:stretch>
        </p:blipFill>
        <p:spPr>
          <a:xfrm>
            <a:off x="1536450" y="1596599"/>
            <a:ext cx="2894525" cy="2170900"/>
          </a:xfrm>
          <a:prstGeom prst="rect">
            <a:avLst/>
          </a:prstGeom>
          <a:noFill/>
          <a:ln>
            <a:noFill/>
          </a:ln>
        </p:spPr>
      </p:pic>
      <p:sp>
        <p:nvSpPr>
          <p:cNvPr id="256" name="Google Shape;256;p36"/>
          <p:cNvSpPr txBox="1"/>
          <p:nvPr/>
        </p:nvSpPr>
        <p:spPr>
          <a:xfrm>
            <a:off x="311700" y="4070400"/>
            <a:ext cx="8832300" cy="10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Expected: </a:t>
            </a:r>
            <a:r>
              <a:rPr lang="en" sz="1600">
                <a:solidFill>
                  <a:schemeClr val="dk1"/>
                </a:solidFill>
              </a:rPr>
              <a:t>Increase adoption (more farmers build or contribute)</a:t>
            </a:r>
            <a:endParaRPr sz="2200">
              <a:solidFill>
                <a:schemeClr val="dk1"/>
              </a:solidFill>
            </a:endParaRPr>
          </a:p>
          <a:p>
            <a:pPr indent="0" lvl="0" marL="0" rtl="0" algn="l">
              <a:spcBef>
                <a:spcPts val="0"/>
              </a:spcBef>
              <a:spcAft>
                <a:spcPts val="0"/>
              </a:spcAft>
              <a:buNone/>
            </a:pPr>
            <a:r>
              <a:rPr lang="en" sz="1700">
                <a:solidFill>
                  <a:schemeClr val="dk1"/>
                </a:solidFill>
              </a:rPr>
              <a:t>Reality: </a:t>
            </a:r>
            <a:r>
              <a:rPr lang="en" sz="1600">
                <a:solidFill>
                  <a:schemeClr val="dk1"/>
                </a:solidFill>
              </a:rPr>
              <a:t>Adoption increases, but mostly through many individual plants</a:t>
            </a:r>
            <a:br>
              <a:rPr lang="en" sz="1600">
                <a:solidFill>
                  <a:schemeClr val="dk1"/>
                </a:solidFill>
              </a:rPr>
            </a:br>
            <a:r>
              <a:rPr lang="en" sz="1600">
                <a:solidFill>
                  <a:schemeClr val="dk1"/>
                </a:solidFill>
              </a:rPr>
              <a:t>	     This leads to more installations, but not more efficient ones.</a:t>
            </a:r>
            <a:endParaRPr sz="16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262" name="Google Shape;262;p37"/>
          <p:cNvSpPr txBox="1"/>
          <p:nvPr>
            <p:ph idx="1" type="body"/>
          </p:nvPr>
        </p:nvSpPr>
        <p:spPr>
          <a:xfrm>
            <a:off x="311700" y="909525"/>
            <a:ext cx="85206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Global weight</a:t>
            </a:r>
            <a:r>
              <a:rPr lang="en">
                <a:solidFill>
                  <a:schemeClr val="dk1"/>
                </a:solidFill>
              </a:rPr>
              <a:t>:</a:t>
            </a:r>
            <a:endParaRPr>
              <a:solidFill>
                <a:schemeClr val="dk1"/>
              </a:solidFill>
            </a:endParaRPr>
          </a:p>
          <a:p>
            <a:pPr indent="0" lvl="0" marL="0" rtl="0" algn="l">
              <a:spcBef>
                <a:spcPts val="1200"/>
              </a:spcBef>
              <a:spcAft>
                <a:spcPts val="1200"/>
              </a:spcAft>
              <a:buNone/>
            </a:pPr>
            <a:r>
              <a:rPr lang="en">
                <a:solidFill>
                  <a:schemeClr val="dk1"/>
                </a:solidFill>
              </a:rPr>
              <a:t>To contribute:</a:t>
            </a:r>
            <a:endParaRPr>
              <a:solidFill>
                <a:schemeClr val="dk1"/>
              </a:solidFill>
            </a:endParaRPr>
          </a:p>
        </p:txBody>
      </p:sp>
      <p:pic>
        <p:nvPicPr>
          <p:cNvPr id="263" name="Google Shape;263;p37"/>
          <p:cNvPicPr preferRelativeResize="0"/>
          <p:nvPr/>
        </p:nvPicPr>
        <p:blipFill>
          <a:blip r:embed="rId3">
            <a:alphaModFix/>
          </a:blip>
          <a:stretch>
            <a:fillRect/>
          </a:stretch>
        </p:blipFill>
        <p:spPr>
          <a:xfrm>
            <a:off x="4977600" y="1677700"/>
            <a:ext cx="2893525" cy="2170150"/>
          </a:xfrm>
          <a:prstGeom prst="rect">
            <a:avLst/>
          </a:prstGeom>
          <a:noFill/>
          <a:ln>
            <a:noFill/>
          </a:ln>
        </p:spPr>
      </p:pic>
      <p:pic>
        <p:nvPicPr>
          <p:cNvPr id="264" name="Google Shape;264;p37"/>
          <p:cNvPicPr preferRelativeResize="0"/>
          <p:nvPr/>
        </p:nvPicPr>
        <p:blipFill>
          <a:blip r:embed="rId4">
            <a:alphaModFix/>
          </a:blip>
          <a:stretch>
            <a:fillRect/>
          </a:stretch>
        </p:blipFill>
        <p:spPr>
          <a:xfrm>
            <a:off x="1181201" y="1739849"/>
            <a:ext cx="2893525" cy="2170150"/>
          </a:xfrm>
          <a:prstGeom prst="rect">
            <a:avLst/>
          </a:prstGeom>
          <a:noFill/>
          <a:ln>
            <a:noFill/>
          </a:ln>
        </p:spPr>
      </p:pic>
      <p:sp>
        <p:nvSpPr>
          <p:cNvPr id="265" name="Google Shape;265;p37"/>
          <p:cNvSpPr txBox="1"/>
          <p:nvPr/>
        </p:nvSpPr>
        <p:spPr>
          <a:xfrm>
            <a:off x="311700" y="4070400"/>
            <a:ext cx="6132600" cy="10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Expected: </a:t>
            </a:r>
            <a:r>
              <a:rPr lang="en" sz="1600">
                <a:solidFill>
                  <a:schemeClr val="dk1"/>
                </a:solidFill>
              </a:rPr>
              <a:t>Increase adoption (more farmers build or contribute)</a:t>
            </a:r>
            <a:endParaRPr sz="2200">
              <a:solidFill>
                <a:schemeClr val="dk1"/>
              </a:solidFill>
            </a:endParaRPr>
          </a:p>
          <a:p>
            <a:pPr indent="0" lvl="0" marL="0" rtl="0" algn="l">
              <a:spcBef>
                <a:spcPts val="0"/>
              </a:spcBef>
              <a:spcAft>
                <a:spcPts val="0"/>
              </a:spcAft>
              <a:buNone/>
            </a:pPr>
            <a:r>
              <a:rPr lang="en" sz="1700">
                <a:solidFill>
                  <a:schemeClr val="dk1"/>
                </a:solidFill>
              </a:rPr>
              <a:t>Reality: </a:t>
            </a:r>
            <a:r>
              <a:rPr lang="en" sz="1600">
                <a:solidFill>
                  <a:schemeClr val="dk1"/>
                </a:solidFill>
              </a:rPr>
              <a:t>Strong global contribution weight increases cooperation</a:t>
            </a:r>
            <a:br>
              <a:rPr lang="en" sz="1600">
                <a:solidFill>
                  <a:schemeClr val="dk1"/>
                </a:solidFill>
              </a:rPr>
            </a:br>
            <a:r>
              <a:rPr lang="en" sz="1600">
                <a:solidFill>
                  <a:schemeClr val="dk1"/>
                </a:solidFill>
              </a:rPr>
              <a:t>	      This leads to more large plants and lower costs</a:t>
            </a:r>
            <a:endParaRPr sz="1600">
              <a:solidFill>
                <a:schemeClr val="dk1"/>
              </a:solidFill>
            </a:endParaRPr>
          </a:p>
          <a:p>
            <a:pPr indent="0" lvl="0" marL="0" rtl="0" algn="l">
              <a:spcBef>
                <a:spcPts val="0"/>
              </a:spcBef>
              <a:spcAft>
                <a:spcPts val="0"/>
              </a:spcAft>
              <a:buNone/>
            </a:pPr>
            <a:r>
              <a:t/>
            </a:r>
            <a:endParaRPr sz="1700">
              <a:solidFill>
                <a:schemeClr val="dk1"/>
              </a:solidFill>
            </a:endParaRPr>
          </a:p>
        </p:txBody>
      </p:sp>
      <p:sp>
        <p:nvSpPr>
          <p:cNvPr id="266" name="Google Shape;266;p37"/>
          <p:cNvSpPr/>
          <p:nvPr/>
        </p:nvSpPr>
        <p:spPr>
          <a:xfrm>
            <a:off x="6245975" y="4341825"/>
            <a:ext cx="811800" cy="240900"/>
          </a:xfrm>
          <a:prstGeom prst="rightArrow">
            <a:avLst>
              <a:gd fmla="val 50000" name="adj1"/>
              <a:gd fmla="val 44844"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endParaRPr>
          </a:p>
        </p:txBody>
      </p:sp>
      <p:sp>
        <p:nvSpPr>
          <p:cNvPr id="267" name="Google Shape;267;p37"/>
          <p:cNvSpPr txBox="1"/>
          <p:nvPr/>
        </p:nvSpPr>
        <p:spPr>
          <a:xfrm>
            <a:off x="7078125" y="3942375"/>
            <a:ext cx="2020200" cy="1073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Individual motivation increases deployment, but collective motivation increases efficiency</a:t>
            </a:r>
            <a:endParaRPr sz="1300">
              <a:solidFill>
                <a:schemeClr val="dk1"/>
              </a:solidFill>
            </a:endParaRPr>
          </a:p>
        </p:txBody>
      </p:sp>
      <p:sp>
        <p:nvSpPr>
          <p:cNvPr id="268" name="Google Shape;268;p37"/>
          <p:cNvSpPr txBox="1"/>
          <p:nvPr/>
        </p:nvSpPr>
        <p:spPr>
          <a:xfrm>
            <a:off x="6215675" y="4141025"/>
            <a:ext cx="8724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Trade-off</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a:t>
            </a:r>
            <a:r>
              <a:rPr lang="en"/>
              <a:t>Subsidy</a:t>
            </a:r>
            <a:r>
              <a:rPr lang="en"/>
              <a:t> / Economic</a:t>
            </a:r>
            <a:endParaRPr/>
          </a:p>
        </p:txBody>
      </p:sp>
      <p:sp>
        <p:nvSpPr>
          <p:cNvPr id="274" name="Google Shape;274;p38"/>
          <p:cNvSpPr txBox="1"/>
          <p:nvPr/>
        </p:nvSpPr>
        <p:spPr>
          <a:xfrm>
            <a:off x="395675" y="1310400"/>
            <a:ext cx="8373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Mostly "expected"</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Increasing farm capacity → more adopters and plants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Lower economic costs → more adopters and plants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Increasing subsidies → generally increases plants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Insensitive parameters such as utility minimum threshold or plant lifetime </a:t>
            </a:r>
            <a:endParaRPr sz="1800">
              <a:solidFill>
                <a:schemeClr val="dk1"/>
              </a:solidFill>
            </a:endParaRPr>
          </a:p>
        </p:txBody>
      </p:sp>
      <p:pic>
        <p:nvPicPr>
          <p:cNvPr id="275" name="Google Shape;275;p38"/>
          <p:cNvPicPr preferRelativeResize="0"/>
          <p:nvPr/>
        </p:nvPicPr>
        <p:blipFill>
          <a:blip r:embed="rId3">
            <a:alphaModFix/>
          </a:blip>
          <a:stretch>
            <a:fillRect/>
          </a:stretch>
        </p:blipFill>
        <p:spPr>
          <a:xfrm>
            <a:off x="1532600" y="2973388"/>
            <a:ext cx="2813182" cy="2117568"/>
          </a:xfrm>
          <a:prstGeom prst="rect">
            <a:avLst/>
          </a:prstGeom>
          <a:noFill/>
          <a:ln>
            <a:noFill/>
          </a:ln>
        </p:spPr>
      </p:pic>
      <p:pic>
        <p:nvPicPr>
          <p:cNvPr id="276" name="Google Shape;276;p38"/>
          <p:cNvPicPr preferRelativeResize="0"/>
          <p:nvPr/>
        </p:nvPicPr>
        <p:blipFill>
          <a:blip r:embed="rId4">
            <a:alphaModFix/>
          </a:blip>
          <a:stretch>
            <a:fillRect/>
          </a:stretch>
        </p:blipFill>
        <p:spPr>
          <a:xfrm>
            <a:off x="4697026" y="3011674"/>
            <a:ext cx="2767176" cy="2040992"/>
          </a:xfrm>
          <a:prstGeom prst="rect">
            <a:avLst/>
          </a:prstGeom>
          <a:noFill/>
          <a:ln>
            <a:noFill/>
          </a:ln>
        </p:spPr>
      </p:pic>
      <p:sp>
        <p:nvSpPr>
          <p:cNvPr id="277" name="Google Shape;277;p38"/>
          <p:cNvSpPr txBox="1"/>
          <p:nvPr/>
        </p:nvSpPr>
        <p:spPr>
          <a:xfrm>
            <a:off x="7464200" y="3710125"/>
            <a:ext cx="15741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Limited influence on model output</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a:t>
            </a:r>
            <a:r>
              <a:rPr lang="en"/>
              <a:t>- Subsidy / Economic</a:t>
            </a:r>
            <a:endParaRPr/>
          </a:p>
          <a:p>
            <a:pPr indent="0" lvl="0" marL="0" rtl="0" algn="l">
              <a:spcBef>
                <a:spcPts val="0"/>
              </a:spcBef>
              <a:spcAft>
                <a:spcPts val="0"/>
              </a:spcAft>
              <a:buNone/>
            </a:pPr>
            <a:r>
              <a:t/>
            </a:r>
            <a:endParaRPr/>
          </a:p>
        </p:txBody>
      </p:sp>
      <p:sp>
        <p:nvSpPr>
          <p:cNvPr id="283" name="Google Shape;28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Biogas payment shift (subsidies)</a:t>
            </a:r>
            <a:endParaRPr>
              <a:solidFill>
                <a:schemeClr val="dk1"/>
              </a:solidFill>
            </a:endParaRPr>
          </a:p>
        </p:txBody>
      </p:sp>
      <p:pic>
        <p:nvPicPr>
          <p:cNvPr id="284" name="Google Shape;284;p39"/>
          <p:cNvPicPr preferRelativeResize="0"/>
          <p:nvPr/>
        </p:nvPicPr>
        <p:blipFill>
          <a:blip r:embed="rId3">
            <a:alphaModFix/>
          </a:blip>
          <a:stretch>
            <a:fillRect/>
          </a:stretch>
        </p:blipFill>
        <p:spPr>
          <a:xfrm>
            <a:off x="224525" y="1655500"/>
            <a:ext cx="4172873" cy="3129676"/>
          </a:xfrm>
          <a:prstGeom prst="rect">
            <a:avLst/>
          </a:prstGeom>
          <a:noFill/>
          <a:ln>
            <a:noFill/>
          </a:ln>
        </p:spPr>
      </p:pic>
      <p:pic>
        <p:nvPicPr>
          <p:cNvPr id="285" name="Google Shape;285;p39"/>
          <p:cNvPicPr preferRelativeResize="0"/>
          <p:nvPr/>
        </p:nvPicPr>
        <p:blipFill rotWithShape="1">
          <a:blip r:embed="rId4">
            <a:alphaModFix/>
          </a:blip>
          <a:srcRect b="0" l="2200" r="0" t="0"/>
          <a:stretch/>
        </p:blipFill>
        <p:spPr>
          <a:xfrm>
            <a:off x="4751150" y="1662350"/>
            <a:ext cx="4081150" cy="3115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Subsidy / Economic</a:t>
            </a:r>
            <a:endParaRPr/>
          </a:p>
        </p:txBody>
      </p:sp>
      <p:sp>
        <p:nvSpPr>
          <p:cNvPr id="291" name="Google Shape;291;p40"/>
          <p:cNvSpPr txBox="1"/>
          <p:nvPr/>
        </p:nvSpPr>
        <p:spPr>
          <a:xfrm>
            <a:off x="426775" y="1074350"/>
            <a:ext cx="727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Unexpected - co-owner penalty - financial penalty on collaboration</a:t>
            </a:r>
            <a:endParaRPr sz="1800">
              <a:solidFill>
                <a:schemeClr val="dk1"/>
              </a:solidFill>
            </a:endParaRPr>
          </a:p>
        </p:txBody>
      </p:sp>
      <p:pic>
        <p:nvPicPr>
          <p:cNvPr id="292" name="Google Shape;292;p40" title="sensitivity_Average_Cost_per_KW_vs_co_owner_penalty.png"/>
          <p:cNvPicPr preferRelativeResize="0"/>
          <p:nvPr/>
        </p:nvPicPr>
        <p:blipFill>
          <a:blip r:embed="rId3">
            <a:alphaModFix/>
          </a:blip>
          <a:stretch>
            <a:fillRect/>
          </a:stretch>
        </p:blipFill>
        <p:spPr>
          <a:xfrm>
            <a:off x="255425" y="1592675"/>
            <a:ext cx="3821827" cy="2866374"/>
          </a:xfrm>
          <a:prstGeom prst="rect">
            <a:avLst/>
          </a:prstGeom>
          <a:noFill/>
          <a:ln>
            <a:noFill/>
          </a:ln>
        </p:spPr>
      </p:pic>
      <p:pic>
        <p:nvPicPr>
          <p:cNvPr id="293" name="Google Shape;293;p40" title="sensitivity_plant_sizes_vs_co_owner_penalty.png"/>
          <p:cNvPicPr preferRelativeResize="0"/>
          <p:nvPr/>
        </p:nvPicPr>
        <p:blipFill>
          <a:blip r:embed="rId4">
            <a:alphaModFix/>
          </a:blip>
          <a:stretch>
            <a:fillRect/>
          </a:stretch>
        </p:blipFill>
        <p:spPr>
          <a:xfrm>
            <a:off x="4800975" y="1592675"/>
            <a:ext cx="3821827" cy="2866374"/>
          </a:xfrm>
          <a:prstGeom prst="rect">
            <a:avLst/>
          </a:prstGeom>
          <a:noFill/>
          <a:ln>
            <a:noFill/>
          </a:ln>
        </p:spPr>
      </p:pic>
      <p:sp>
        <p:nvSpPr>
          <p:cNvPr id="294" name="Google Shape;294;p40"/>
          <p:cNvSpPr txBox="1"/>
          <p:nvPr/>
        </p:nvSpPr>
        <p:spPr>
          <a:xfrm>
            <a:off x="426775" y="4459050"/>
            <a:ext cx="504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Expected: more small plants -&gt; higher costs</a:t>
            </a:r>
            <a:endParaRPr sz="1800">
              <a:solidFill>
                <a:schemeClr val="dk1"/>
              </a:solidFill>
            </a:endParaRPr>
          </a:p>
          <a:p>
            <a:pPr indent="0" lvl="0" marL="0" rtl="0" algn="l">
              <a:spcBef>
                <a:spcPts val="0"/>
              </a:spcBef>
              <a:spcAft>
                <a:spcPts val="0"/>
              </a:spcAft>
              <a:buNone/>
            </a:pPr>
            <a:r>
              <a:rPr lang="en" sz="1800">
                <a:solidFill>
                  <a:schemeClr val="dk1"/>
                </a:solidFill>
              </a:rPr>
              <a:t>Reality: cheapest in middle </a:t>
            </a:r>
            <a:endParaRPr sz="1800">
              <a:solidFill>
                <a:schemeClr val="dk1"/>
              </a:solidFill>
            </a:endParaRPr>
          </a:p>
        </p:txBody>
      </p:sp>
      <p:sp>
        <p:nvSpPr>
          <p:cNvPr id="295" name="Google Shape;295;p40"/>
          <p:cNvSpPr txBox="1"/>
          <p:nvPr/>
        </p:nvSpPr>
        <p:spPr>
          <a:xfrm>
            <a:off x="5533500" y="4459050"/>
            <a:ext cx="351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rgbClr val="980000"/>
                </a:solidFill>
              </a:rPr>
              <a:t>M</a:t>
            </a:r>
            <a:r>
              <a:rPr lang="en" sz="1800">
                <a:solidFill>
                  <a:srgbClr val="980000"/>
                </a:solidFill>
              </a:rPr>
              <a:t>ore large plants being built</a:t>
            </a:r>
            <a:endParaRPr sz="1800">
              <a:solidFill>
                <a:srgbClr val="980000"/>
              </a:solidFill>
            </a:endParaRPr>
          </a:p>
          <a:p>
            <a:pPr indent="0" lvl="0" marL="0" rtl="0" algn="l">
              <a:spcBef>
                <a:spcPts val="0"/>
              </a:spcBef>
              <a:spcAft>
                <a:spcPts val="0"/>
              </a:spcAft>
              <a:buNone/>
            </a:pPr>
            <a:r>
              <a:t/>
            </a:r>
            <a:endParaRPr sz="1800">
              <a:solidFill>
                <a:srgbClr val="980000"/>
              </a:solidFill>
            </a:endParaRPr>
          </a:p>
        </p:txBody>
      </p:sp>
      <p:sp>
        <p:nvSpPr>
          <p:cNvPr id="296" name="Google Shape;296;p40"/>
          <p:cNvSpPr/>
          <p:nvPr/>
        </p:nvSpPr>
        <p:spPr>
          <a:xfrm>
            <a:off x="6806500" y="3524650"/>
            <a:ext cx="897600" cy="397500"/>
          </a:xfrm>
          <a:prstGeom prst="ellipse">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Discussion &amp; Conclusion</a:t>
            </a:r>
            <a:endParaRPr sz="3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8" name="Google Shape;68;p15"/>
          <p:cNvSpPr txBox="1"/>
          <p:nvPr/>
        </p:nvSpPr>
        <p:spPr>
          <a:xfrm>
            <a:off x="311700" y="134202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200"/>
              <a:t>•</a:t>
            </a:r>
            <a:r>
              <a:rPr lang="en" sz="1500"/>
              <a:t>Livestock produces considerable amount of manure ~24 million tonnes per year</a:t>
            </a:r>
            <a:endParaRPr sz="1500"/>
          </a:p>
          <a:p>
            <a:pPr indent="0" lvl="0" marL="0" rtl="0" algn="l">
              <a:lnSpc>
                <a:spcPct val="115000"/>
              </a:lnSpc>
              <a:spcBef>
                <a:spcPts val="0"/>
              </a:spcBef>
              <a:spcAft>
                <a:spcPts val="0"/>
              </a:spcAft>
              <a:buNone/>
            </a:pPr>
            <a:r>
              <a:rPr lang="en" sz="1500"/>
              <a:t>•Currently, &lt;5 % is used for energy → largely untapped potential</a:t>
            </a:r>
            <a:endParaRPr sz="1500"/>
          </a:p>
          <a:p>
            <a:pPr indent="0" lvl="0" marL="0" rtl="0" algn="l">
              <a:lnSpc>
                <a:spcPct val="115000"/>
              </a:lnSpc>
              <a:spcBef>
                <a:spcPts val="0"/>
              </a:spcBef>
              <a:spcAft>
                <a:spcPts val="0"/>
              </a:spcAft>
              <a:buNone/>
            </a:pPr>
            <a:r>
              <a:rPr lang="en" sz="1500"/>
              <a:t>•Manure-to-energy pathways: </a:t>
            </a:r>
            <a:endParaRPr sz="1500"/>
          </a:p>
          <a:p>
            <a:pPr indent="0" lvl="0" marL="0" rtl="0" algn="l">
              <a:lnSpc>
                <a:spcPct val="115000"/>
              </a:lnSpc>
              <a:spcBef>
                <a:spcPts val="0"/>
              </a:spcBef>
              <a:spcAft>
                <a:spcPts val="1200"/>
              </a:spcAft>
              <a:buNone/>
            </a:pPr>
            <a:r>
              <a:t/>
            </a:r>
            <a:endParaRPr sz="1300">
              <a:solidFill>
                <a:srgbClr val="595959"/>
              </a:solidFill>
              <a:latin typeface="Lato"/>
              <a:ea typeface="Lato"/>
              <a:cs typeface="Lato"/>
              <a:sym typeface="Lato"/>
            </a:endParaRPr>
          </a:p>
        </p:txBody>
      </p:sp>
      <p:pic>
        <p:nvPicPr>
          <p:cNvPr id="69" name="Google Shape;69;p15"/>
          <p:cNvPicPr preferRelativeResize="0"/>
          <p:nvPr/>
        </p:nvPicPr>
        <p:blipFill>
          <a:blip r:embed="rId3">
            <a:alphaModFix/>
          </a:blip>
          <a:stretch>
            <a:fillRect/>
          </a:stretch>
        </p:blipFill>
        <p:spPr>
          <a:xfrm>
            <a:off x="1293113" y="2336300"/>
            <a:ext cx="6557773" cy="2388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07" name="Google Shape;307;p42"/>
          <p:cNvSpPr txBox="1"/>
          <p:nvPr>
            <p:ph idx="1" type="body"/>
          </p:nvPr>
        </p:nvSpPr>
        <p:spPr>
          <a:xfrm>
            <a:off x="311700" y="1056750"/>
            <a:ext cx="8520600" cy="59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Clr>
                <a:schemeClr val="dk1"/>
              </a:buClr>
              <a:buSzPts val="1100"/>
              <a:buFont typeface="Arial"/>
              <a:buNone/>
            </a:pPr>
            <a:r>
              <a:rPr lang="en" sz="1300">
                <a:solidFill>
                  <a:schemeClr val="dk1"/>
                </a:solidFill>
              </a:rPr>
              <a:t>RQ1: How do heterogeneous farmer preferences and collaboration mechanisms influence the emergence, adoption and </a:t>
            </a:r>
            <a:r>
              <a:rPr lang="en" sz="1300">
                <a:solidFill>
                  <a:srgbClr val="980000"/>
                </a:solidFill>
              </a:rPr>
              <a:t>size distribution</a:t>
            </a:r>
            <a:r>
              <a:rPr lang="en" sz="1300">
                <a:solidFill>
                  <a:schemeClr val="dk1"/>
                </a:solidFill>
              </a:rPr>
              <a:t> of manure-to-energy installations in Switzerland?</a:t>
            </a:r>
            <a:endParaRPr/>
          </a:p>
        </p:txBody>
      </p:sp>
      <p:sp>
        <p:nvSpPr>
          <p:cNvPr id="308" name="Google Shape;308;p42"/>
          <p:cNvSpPr txBox="1"/>
          <p:nvPr/>
        </p:nvSpPr>
        <p:spPr>
          <a:xfrm>
            <a:off x="311700" y="1613125"/>
            <a:ext cx="7944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Answer: different "levers" have very different impacts on plant </a:t>
            </a:r>
            <a:r>
              <a:rPr lang="en" sz="1300">
                <a:solidFill>
                  <a:srgbClr val="980000"/>
                </a:solidFill>
              </a:rPr>
              <a:t>size distribution</a:t>
            </a:r>
            <a:endParaRPr sz="1300">
              <a:solidFill>
                <a:srgbClr val="980000"/>
              </a:solidFill>
            </a:endParaRPr>
          </a:p>
        </p:txBody>
      </p:sp>
      <p:pic>
        <p:nvPicPr>
          <p:cNvPr id="309" name="Google Shape;309;p42"/>
          <p:cNvPicPr preferRelativeResize="0"/>
          <p:nvPr/>
        </p:nvPicPr>
        <p:blipFill>
          <a:blip r:embed="rId3">
            <a:alphaModFix/>
          </a:blip>
          <a:stretch>
            <a:fillRect/>
          </a:stretch>
        </p:blipFill>
        <p:spPr>
          <a:xfrm>
            <a:off x="181550" y="1983813"/>
            <a:ext cx="2734600" cy="2050975"/>
          </a:xfrm>
          <a:prstGeom prst="rect">
            <a:avLst/>
          </a:prstGeom>
          <a:noFill/>
          <a:ln>
            <a:noFill/>
          </a:ln>
        </p:spPr>
      </p:pic>
      <p:sp>
        <p:nvSpPr>
          <p:cNvPr id="310" name="Google Shape;310;p42"/>
          <p:cNvSpPr txBox="1"/>
          <p:nvPr/>
        </p:nvSpPr>
        <p:spPr>
          <a:xfrm>
            <a:off x="311700" y="4009450"/>
            <a:ext cx="281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Making farmers more likely to build increases small plants</a:t>
            </a:r>
            <a:endParaRPr sz="1300">
              <a:solidFill>
                <a:schemeClr val="dk1"/>
              </a:solidFill>
            </a:endParaRPr>
          </a:p>
        </p:txBody>
      </p:sp>
      <p:pic>
        <p:nvPicPr>
          <p:cNvPr id="311" name="Google Shape;311;p42"/>
          <p:cNvPicPr preferRelativeResize="0"/>
          <p:nvPr/>
        </p:nvPicPr>
        <p:blipFill rotWithShape="1">
          <a:blip r:embed="rId4">
            <a:alphaModFix/>
          </a:blip>
          <a:srcRect b="0" l="2200" r="0" t="0"/>
          <a:stretch/>
        </p:blipFill>
        <p:spPr>
          <a:xfrm>
            <a:off x="3251400" y="1965400"/>
            <a:ext cx="2734601" cy="2087829"/>
          </a:xfrm>
          <a:prstGeom prst="rect">
            <a:avLst/>
          </a:prstGeom>
          <a:noFill/>
          <a:ln>
            <a:noFill/>
          </a:ln>
        </p:spPr>
      </p:pic>
      <p:sp>
        <p:nvSpPr>
          <p:cNvPr id="312" name="Google Shape;312;p42"/>
          <p:cNvSpPr txBox="1"/>
          <p:nvPr/>
        </p:nvSpPr>
        <p:spPr>
          <a:xfrm>
            <a:off x="3382875" y="4053225"/>
            <a:ext cx="281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Increasing subsidies increases medium plants</a:t>
            </a:r>
            <a:endParaRPr sz="1300">
              <a:solidFill>
                <a:schemeClr val="dk1"/>
              </a:solidFill>
            </a:endParaRPr>
          </a:p>
        </p:txBody>
      </p:sp>
      <p:pic>
        <p:nvPicPr>
          <p:cNvPr id="313" name="Google Shape;313;p42"/>
          <p:cNvPicPr preferRelativeResize="0"/>
          <p:nvPr/>
        </p:nvPicPr>
        <p:blipFill>
          <a:blip r:embed="rId5">
            <a:alphaModFix/>
          </a:blip>
          <a:stretch>
            <a:fillRect/>
          </a:stretch>
        </p:blipFill>
        <p:spPr>
          <a:xfrm>
            <a:off x="6292175" y="1983825"/>
            <a:ext cx="2700824" cy="2025625"/>
          </a:xfrm>
          <a:prstGeom prst="rect">
            <a:avLst/>
          </a:prstGeom>
          <a:noFill/>
          <a:ln>
            <a:noFill/>
          </a:ln>
        </p:spPr>
      </p:pic>
      <p:sp>
        <p:nvSpPr>
          <p:cNvPr id="314" name="Google Shape;314;p42"/>
          <p:cNvSpPr txBox="1"/>
          <p:nvPr/>
        </p:nvSpPr>
        <p:spPr>
          <a:xfrm>
            <a:off x="6443100" y="4053225"/>
            <a:ext cx="2700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More</a:t>
            </a:r>
            <a:r>
              <a:rPr lang="en" sz="1300">
                <a:solidFill>
                  <a:schemeClr val="dk1"/>
                </a:solidFill>
              </a:rPr>
              <a:t> innovation increases large plants</a:t>
            </a:r>
            <a:endParaRPr sz="1300">
              <a:solidFill>
                <a:schemeClr val="dk1"/>
              </a:solidFill>
            </a:endParaRPr>
          </a:p>
        </p:txBody>
      </p:sp>
      <p:sp>
        <p:nvSpPr>
          <p:cNvPr id="315" name="Google Shape;315;p42"/>
          <p:cNvSpPr txBox="1"/>
          <p:nvPr/>
        </p:nvSpPr>
        <p:spPr>
          <a:xfrm>
            <a:off x="1163700" y="4638225"/>
            <a:ext cx="6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980000"/>
                </a:solidFill>
              </a:rPr>
              <a:t>The question becomes:</a:t>
            </a:r>
            <a:r>
              <a:rPr lang="en" sz="1600">
                <a:solidFill>
                  <a:schemeClr val="dk1"/>
                </a:solidFill>
              </a:rPr>
              <a:t> what outcome does Switzerland want?</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21" name="Google Shape;321;p43"/>
          <p:cNvSpPr txBox="1"/>
          <p:nvPr>
            <p:ph idx="1" type="body"/>
          </p:nvPr>
        </p:nvSpPr>
        <p:spPr>
          <a:xfrm>
            <a:off x="311700" y="1056750"/>
            <a:ext cx="8520600" cy="597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1200"/>
              </a:spcAft>
              <a:buNone/>
            </a:pPr>
            <a:r>
              <a:rPr lang="en" sz="1300">
                <a:solidFill>
                  <a:schemeClr val="dk1"/>
                </a:solidFill>
              </a:rPr>
              <a:t>RQ2: How do policy incentives (e.g., subsidy levels) and learning dynamics interact with collaboration mechanisms to influence the </a:t>
            </a:r>
            <a:r>
              <a:rPr lang="en" sz="1300">
                <a:solidFill>
                  <a:srgbClr val="980000"/>
                </a:solidFill>
              </a:rPr>
              <a:t>scale of biogas adoption</a:t>
            </a:r>
            <a:r>
              <a:rPr lang="en" sz="1300">
                <a:solidFill>
                  <a:schemeClr val="dk1"/>
                </a:solidFill>
              </a:rPr>
              <a:t>?</a:t>
            </a:r>
            <a:endParaRPr/>
          </a:p>
        </p:txBody>
      </p:sp>
      <p:pic>
        <p:nvPicPr>
          <p:cNvPr id="322" name="Google Shape;322;p43" title="sensitivity_Num_Plants_vs_p_innovators.png"/>
          <p:cNvPicPr preferRelativeResize="0"/>
          <p:nvPr/>
        </p:nvPicPr>
        <p:blipFill>
          <a:blip r:embed="rId3">
            <a:alphaModFix/>
          </a:blip>
          <a:stretch>
            <a:fillRect/>
          </a:stretch>
        </p:blipFill>
        <p:spPr>
          <a:xfrm>
            <a:off x="6189875" y="1763595"/>
            <a:ext cx="2954126" cy="2215598"/>
          </a:xfrm>
          <a:prstGeom prst="rect">
            <a:avLst/>
          </a:prstGeom>
          <a:noFill/>
          <a:ln>
            <a:noFill/>
          </a:ln>
        </p:spPr>
      </p:pic>
      <p:pic>
        <p:nvPicPr>
          <p:cNvPr id="323" name="Google Shape;323;p43" title="sensitivity_Num_Plants_vs_biogas_payment_shift.png"/>
          <p:cNvPicPr preferRelativeResize="0"/>
          <p:nvPr/>
        </p:nvPicPr>
        <p:blipFill>
          <a:blip r:embed="rId4">
            <a:alphaModFix/>
          </a:blip>
          <a:stretch>
            <a:fillRect/>
          </a:stretch>
        </p:blipFill>
        <p:spPr>
          <a:xfrm>
            <a:off x="3074250" y="1789904"/>
            <a:ext cx="2848699" cy="2136524"/>
          </a:xfrm>
          <a:prstGeom prst="rect">
            <a:avLst/>
          </a:prstGeom>
          <a:noFill/>
          <a:ln>
            <a:noFill/>
          </a:ln>
        </p:spPr>
      </p:pic>
      <p:pic>
        <p:nvPicPr>
          <p:cNvPr id="324" name="Google Shape;324;p43" title="sensitivity_Num_Plants_vs_weight_global_build.png"/>
          <p:cNvPicPr preferRelativeResize="0"/>
          <p:nvPr/>
        </p:nvPicPr>
        <p:blipFill>
          <a:blip r:embed="rId5">
            <a:alphaModFix/>
          </a:blip>
          <a:stretch>
            <a:fillRect/>
          </a:stretch>
        </p:blipFill>
        <p:spPr>
          <a:xfrm>
            <a:off x="152400" y="1807050"/>
            <a:ext cx="2769451" cy="2077088"/>
          </a:xfrm>
          <a:prstGeom prst="rect">
            <a:avLst/>
          </a:prstGeom>
          <a:noFill/>
          <a:ln>
            <a:noFill/>
          </a:ln>
        </p:spPr>
      </p:pic>
      <p:sp>
        <p:nvSpPr>
          <p:cNvPr id="325" name="Google Shape;325;p43"/>
          <p:cNvSpPr txBox="1"/>
          <p:nvPr/>
        </p:nvSpPr>
        <p:spPr>
          <a:xfrm>
            <a:off x="311700" y="4129200"/>
            <a:ext cx="793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Similarly, we see that different incentives change the final number of plants.</a:t>
            </a:r>
            <a:endParaRPr sz="1600"/>
          </a:p>
        </p:txBody>
      </p:sp>
      <p:sp>
        <p:nvSpPr>
          <p:cNvPr id="326" name="Google Shape;326;p43"/>
          <p:cNvSpPr txBox="1"/>
          <p:nvPr/>
        </p:nvSpPr>
        <p:spPr>
          <a:xfrm>
            <a:off x="311700" y="4560300"/>
            <a:ext cx="858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rPr>
              <a:t>Interestingly, for all these graphs, total final adopters remains relatively unchanged.</a:t>
            </a:r>
            <a:endParaRPr sz="16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32" name="Google Shape;332;p44"/>
          <p:cNvSpPr txBox="1"/>
          <p:nvPr>
            <p:ph idx="1" type="body"/>
          </p:nvPr>
        </p:nvSpPr>
        <p:spPr>
          <a:xfrm>
            <a:off x="311700" y="1323225"/>
            <a:ext cx="8520600" cy="34164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Char char="●"/>
            </a:pPr>
            <a:r>
              <a:rPr lang="en" sz="1700">
                <a:solidFill>
                  <a:schemeClr val="dk1"/>
                </a:solidFill>
              </a:rPr>
              <a:t>Our model highlights how economic </a:t>
            </a:r>
            <a:r>
              <a:rPr lang="en" sz="1700">
                <a:solidFill>
                  <a:schemeClr val="dk1"/>
                </a:solidFill>
              </a:rPr>
              <a:t>incentives, social learning and collaboration dynamics jointly shape biogas development</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S</a:t>
            </a:r>
            <a:r>
              <a:rPr lang="en" sz="1700">
                <a:solidFill>
                  <a:schemeClr val="dk1"/>
                </a:solidFill>
              </a:rPr>
              <a:t>ubsidies and willingness both raise adoption, yet the resulting plant sizes differ</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Possible conclusion - more worthwhile to spend money on </a:t>
            </a:r>
            <a:r>
              <a:rPr lang="en" sz="1700">
                <a:solidFill>
                  <a:schemeClr val="dk1"/>
                </a:solidFill>
              </a:rPr>
              <a:t>advertising</a:t>
            </a:r>
            <a:r>
              <a:rPr lang="en" sz="1700">
                <a:solidFill>
                  <a:schemeClr val="dk1"/>
                </a:solidFill>
              </a:rPr>
              <a:t> + knowledge sharing</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But - contingent on several assumptions:</a:t>
            </a:r>
            <a:endParaRPr sz="17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Farmers can </a:t>
            </a:r>
            <a:r>
              <a:rPr lang="en" sz="1300">
                <a:solidFill>
                  <a:schemeClr val="dk1"/>
                </a:solidFill>
              </a:rPr>
              <a:t>initially</a:t>
            </a:r>
            <a:r>
              <a:rPr lang="en" sz="1300">
                <a:solidFill>
                  <a:schemeClr val="dk1"/>
                </a:solidFill>
              </a:rPr>
              <a:t> afford plants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Plants can be built anywhere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Subsidies stay in place forever</a:t>
            </a:r>
            <a:endParaRPr sz="13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It's complicated and depends on what Switzerland wants</a:t>
            </a:r>
            <a:endParaRPr sz="17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338" name="Google Shape;33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Physical constraints - modeling actual topology, land constraints on building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Key factor in the Netherlands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Multiple owner plants and associated willingness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Economic modeling for contributors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Actual market dynamics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Adoption speed</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44" name="Google Shape;34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chemeClr val="dk1"/>
                </a:solidFill>
              </a:rPr>
              <a:t>1. Vanessa Burg, Klaus G. Troitzsch, Deniz Akyol, Urs Baier, Stefanie Hellweg, Oliver Thees, Farmer's willingness to adopt private and collective biogas facilities: An agent-based modeling approach, Resources, Conservation and Recycling, Volume 167, 2021, 105400, ISSN 0921-3449, https://doi.org/10.1016/j.resconrec.2021.105400.</a:t>
            </a:r>
            <a:endParaRPr sz="1000">
              <a:solidFill>
                <a:schemeClr val="dk1"/>
              </a:solidFill>
            </a:endParaRPr>
          </a:p>
          <a:p>
            <a:pPr indent="0" lvl="0" marL="0" rtl="0" algn="l">
              <a:spcBef>
                <a:spcPts val="1200"/>
              </a:spcBef>
              <a:spcAft>
                <a:spcPts val="0"/>
              </a:spcAft>
              <a:buNone/>
            </a:pPr>
            <a:r>
              <a:rPr lang="en" sz="1000">
                <a:solidFill>
                  <a:schemeClr val="dk1"/>
                </a:solidFill>
              </a:rPr>
              <a:t>2. Devrim Murat Yazan, Luca Fraccascia, Martijn Mes, Henk Zijm, Cooperation in manure-based biogas production networks: An agent-based modeling approach, Applied Energy, Volume 212, 2018, Pages 820-833, ISSN 0306-2619, https://doi.org/10.1016/j.apenergy.2017.12.074.</a:t>
            </a:r>
            <a:endParaRPr sz="1000">
              <a:solidFill>
                <a:schemeClr val="dk1"/>
              </a:solidFill>
            </a:endParaRPr>
          </a:p>
          <a:p>
            <a:pPr indent="0" lvl="0" marL="0" rtl="0" algn="l">
              <a:spcBef>
                <a:spcPts val="1200"/>
              </a:spcBef>
              <a:spcAft>
                <a:spcPts val="0"/>
              </a:spcAft>
              <a:buClr>
                <a:schemeClr val="dk1"/>
              </a:buClr>
              <a:buSzPts val="1100"/>
              <a:buFont typeface="Arial"/>
              <a:buNone/>
            </a:pPr>
            <a:r>
              <a:rPr lang="en" sz="1000">
                <a:solidFill>
                  <a:schemeClr val="dk1"/>
                </a:solidFill>
              </a:rPr>
              <a:t>3. Barbuto, A., Lopolito, A. &amp; Santeramo, F.G. Improving diffusion in agriculture: an agent-based model to find the predictors for efficient early adopters. Agric Econ 7, 1 (2019). https://doi.org/10.1186/s40100-019-0121-0</a:t>
            </a:r>
            <a:endParaRPr sz="1000">
              <a:solidFill>
                <a:schemeClr val="dk1"/>
              </a:solidFill>
            </a:endParaRPr>
          </a:p>
          <a:p>
            <a:pPr indent="0" lvl="0" marL="0" rtl="0" algn="l">
              <a:spcBef>
                <a:spcPts val="1200"/>
              </a:spcBef>
              <a:spcAft>
                <a:spcPts val="0"/>
              </a:spcAft>
              <a:buNone/>
            </a:pPr>
            <a:r>
              <a:rPr lang="en" sz="1000">
                <a:solidFill>
                  <a:schemeClr val="dk1"/>
                </a:solidFill>
              </a:rPr>
              <a:t>4</a:t>
            </a:r>
            <a:r>
              <a:rPr lang="en" sz="1000">
                <a:solidFill>
                  <a:schemeClr val="dk1"/>
                </a:solidFill>
              </a:rPr>
              <a:t>. </a:t>
            </a:r>
            <a:r>
              <a:rPr lang="en" sz="1000">
                <a:solidFill>
                  <a:schemeClr val="dk1"/>
                </a:solidFill>
              </a:rPr>
              <a:t>Djatkov, Djordje &amp; Viskovic, Miodrag &amp; Martinov, Milan &amp; Nesterovic, Aleksandar &amp; Bojic, Savo &amp; Effenberger, Mathias &amp; Venus, Thomas J.. (2021). Small biogas plants. 10.13140/RG.2.2.20644.40321. </a:t>
            </a:r>
            <a:endParaRPr sz="1000">
              <a:solidFill>
                <a:schemeClr val="dk1"/>
              </a:solidFill>
            </a:endParaRPr>
          </a:p>
          <a:p>
            <a:pPr indent="0" lvl="0" marL="0" rtl="0" algn="l">
              <a:spcBef>
                <a:spcPts val="1200"/>
              </a:spcBef>
              <a:spcAft>
                <a:spcPts val="0"/>
              </a:spcAft>
              <a:buNone/>
            </a:pPr>
            <a:r>
              <a:rPr lang="en" sz="1000">
                <a:solidFill>
                  <a:schemeClr val="dk1"/>
                </a:solidFill>
              </a:rPr>
              <a:t>5.https://www.dvl.org/uploads/tx_ttproducts/datasheet/DVL-Publikation-Schriftenreihe-22_Vom_Landschaftspflegematerial_zum_Biogas-ein_Beratungsordner.pdf</a:t>
            </a:r>
            <a:endParaRPr sz="1000">
              <a:solidFill>
                <a:schemeClr val="dk1"/>
              </a:solidFill>
            </a:endParaRPr>
          </a:p>
          <a:p>
            <a:pPr indent="0" lvl="0" marL="0" rtl="0" algn="l">
              <a:spcBef>
                <a:spcPts val="1200"/>
              </a:spcBef>
              <a:spcAft>
                <a:spcPts val="0"/>
              </a:spcAft>
              <a:buNone/>
            </a:pPr>
            <a:r>
              <a:t/>
            </a:r>
            <a:endParaRPr sz="1000">
              <a:solidFill>
                <a:schemeClr val="dk1"/>
              </a:solidFill>
            </a:endParaRPr>
          </a:p>
          <a:p>
            <a:pPr indent="0" lvl="0" marL="0" rtl="0" algn="l">
              <a:spcBef>
                <a:spcPts val="1200"/>
              </a:spcBef>
              <a:spcAft>
                <a:spcPts val="1200"/>
              </a:spcAft>
              <a:buNone/>
            </a:pPr>
            <a:r>
              <a:t/>
            </a:r>
            <a:endParaRPr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Appendix</a:t>
            </a:r>
            <a:endParaRPr sz="33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355" name="Google Shape;35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Learning rate:</a:t>
            </a:r>
            <a:endParaRPr>
              <a:solidFill>
                <a:schemeClr val="dk1"/>
              </a:solidFill>
            </a:endParaRPr>
          </a:p>
        </p:txBody>
      </p:sp>
      <p:pic>
        <p:nvPicPr>
          <p:cNvPr id="356" name="Google Shape;356;p48"/>
          <p:cNvPicPr preferRelativeResize="0"/>
          <p:nvPr/>
        </p:nvPicPr>
        <p:blipFill>
          <a:blip r:embed="rId3">
            <a:alphaModFix/>
          </a:blip>
          <a:stretch>
            <a:fillRect/>
          </a:stretch>
        </p:blipFill>
        <p:spPr>
          <a:xfrm>
            <a:off x="5096325" y="1991774"/>
            <a:ext cx="3592450" cy="2694326"/>
          </a:xfrm>
          <a:prstGeom prst="rect">
            <a:avLst/>
          </a:prstGeom>
          <a:noFill/>
          <a:ln>
            <a:noFill/>
          </a:ln>
        </p:spPr>
      </p:pic>
      <p:pic>
        <p:nvPicPr>
          <p:cNvPr id="357" name="Google Shape;357;p48"/>
          <p:cNvPicPr preferRelativeResize="0"/>
          <p:nvPr/>
        </p:nvPicPr>
        <p:blipFill>
          <a:blip r:embed="rId4">
            <a:alphaModFix/>
          </a:blip>
          <a:stretch>
            <a:fillRect/>
          </a:stretch>
        </p:blipFill>
        <p:spPr>
          <a:xfrm>
            <a:off x="957450" y="2085900"/>
            <a:ext cx="3341426" cy="2506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363" name="Google Shape;36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Learning midpoint:</a:t>
            </a:r>
            <a:endParaRPr>
              <a:solidFill>
                <a:schemeClr val="dk1"/>
              </a:solidFill>
            </a:endParaRPr>
          </a:p>
        </p:txBody>
      </p:sp>
      <p:pic>
        <p:nvPicPr>
          <p:cNvPr id="364" name="Google Shape;364;p49"/>
          <p:cNvPicPr preferRelativeResize="0"/>
          <p:nvPr/>
        </p:nvPicPr>
        <p:blipFill>
          <a:blip r:embed="rId3">
            <a:alphaModFix/>
          </a:blip>
          <a:stretch>
            <a:fillRect/>
          </a:stretch>
        </p:blipFill>
        <p:spPr>
          <a:xfrm>
            <a:off x="4843800" y="2022900"/>
            <a:ext cx="3717075" cy="2787800"/>
          </a:xfrm>
          <a:prstGeom prst="rect">
            <a:avLst/>
          </a:prstGeom>
          <a:noFill/>
          <a:ln>
            <a:noFill/>
          </a:ln>
        </p:spPr>
      </p:pic>
      <p:pic>
        <p:nvPicPr>
          <p:cNvPr id="365" name="Google Shape;365;p49"/>
          <p:cNvPicPr preferRelativeResize="0"/>
          <p:nvPr/>
        </p:nvPicPr>
        <p:blipFill>
          <a:blip r:embed="rId4">
            <a:alphaModFix/>
          </a:blip>
          <a:stretch>
            <a:fillRect/>
          </a:stretch>
        </p:blipFill>
        <p:spPr>
          <a:xfrm>
            <a:off x="854925" y="2022894"/>
            <a:ext cx="3717075" cy="278780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 - Learning mechanisms</a:t>
            </a:r>
            <a:endParaRPr/>
          </a:p>
        </p:txBody>
      </p:sp>
      <p:sp>
        <p:nvSpPr>
          <p:cNvPr id="371" name="Google Shape;371;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Contribute threshold</a:t>
            </a:r>
            <a:r>
              <a:rPr lang="en">
                <a:solidFill>
                  <a:schemeClr val="dk1"/>
                </a:solidFill>
              </a:rPr>
              <a:t>:</a:t>
            </a:r>
            <a:endParaRPr>
              <a:solidFill>
                <a:schemeClr val="dk1"/>
              </a:solidFill>
            </a:endParaRPr>
          </a:p>
        </p:txBody>
      </p:sp>
      <p:pic>
        <p:nvPicPr>
          <p:cNvPr id="372" name="Google Shape;372;p50"/>
          <p:cNvPicPr preferRelativeResize="0"/>
          <p:nvPr/>
        </p:nvPicPr>
        <p:blipFill>
          <a:blip r:embed="rId3">
            <a:alphaModFix/>
          </a:blip>
          <a:stretch>
            <a:fillRect/>
          </a:stretch>
        </p:blipFill>
        <p:spPr>
          <a:xfrm>
            <a:off x="5183600" y="1925200"/>
            <a:ext cx="3500309" cy="2625224"/>
          </a:xfrm>
          <a:prstGeom prst="rect">
            <a:avLst/>
          </a:prstGeom>
          <a:noFill/>
          <a:ln>
            <a:noFill/>
          </a:ln>
        </p:spPr>
      </p:pic>
      <p:pic>
        <p:nvPicPr>
          <p:cNvPr id="373" name="Google Shape;373;p50"/>
          <p:cNvPicPr preferRelativeResize="0"/>
          <p:nvPr/>
        </p:nvPicPr>
        <p:blipFill>
          <a:blip r:embed="rId4">
            <a:alphaModFix/>
          </a:blip>
          <a:stretch>
            <a:fillRect/>
          </a:stretch>
        </p:blipFill>
        <p:spPr>
          <a:xfrm>
            <a:off x="735375" y="1925200"/>
            <a:ext cx="3836626" cy="2877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idx="1" type="body"/>
          </p:nvPr>
        </p:nvSpPr>
        <p:spPr>
          <a:xfrm>
            <a:off x="311700" y="909525"/>
            <a:ext cx="85206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Social</a:t>
            </a:r>
            <a:r>
              <a:rPr lang="en">
                <a:solidFill>
                  <a:schemeClr val="dk1"/>
                </a:solidFill>
              </a:rPr>
              <a:t> weight:</a:t>
            </a:r>
            <a:endParaRPr>
              <a:solidFill>
                <a:schemeClr val="dk1"/>
              </a:solidFill>
            </a:endParaRPr>
          </a:p>
          <a:p>
            <a:pPr indent="0" lvl="0" marL="0" rtl="0" algn="l">
              <a:spcBef>
                <a:spcPts val="1200"/>
              </a:spcBef>
              <a:spcAft>
                <a:spcPts val="1200"/>
              </a:spcAft>
              <a:buNone/>
            </a:pPr>
            <a:r>
              <a:rPr lang="en">
                <a:solidFill>
                  <a:schemeClr val="dk1"/>
                </a:solidFill>
              </a:rPr>
              <a:t>To build:								To contribute:</a:t>
            </a:r>
            <a:endParaRPr>
              <a:solidFill>
                <a:schemeClr val="dk1"/>
              </a:solidFill>
            </a:endParaRPr>
          </a:p>
        </p:txBody>
      </p:sp>
      <p:sp>
        <p:nvSpPr>
          <p:cNvPr id="379" name="Google Shape;37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a:t>
            </a:r>
            <a:endParaRPr/>
          </a:p>
        </p:txBody>
      </p:sp>
      <p:pic>
        <p:nvPicPr>
          <p:cNvPr id="380" name="Google Shape;380;p51"/>
          <p:cNvPicPr preferRelativeResize="0"/>
          <p:nvPr/>
        </p:nvPicPr>
        <p:blipFill>
          <a:blip r:embed="rId3">
            <a:alphaModFix/>
          </a:blip>
          <a:stretch>
            <a:fillRect/>
          </a:stretch>
        </p:blipFill>
        <p:spPr>
          <a:xfrm>
            <a:off x="1407200" y="1686800"/>
            <a:ext cx="2869304" cy="2151962"/>
          </a:xfrm>
          <a:prstGeom prst="rect">
            <a:avLst/>
          </a:prstGeom>
          <a:noFill/>
          <a:ln>
            <a:noFill/>
          </a:ln>
        </p:spPr>
      </p:pic>
      <p:pic>
        <p:nvPicPr>
          <p:cNvPr id="381" name="Google Shape;381;p51"/>
          <p:cNvPicPr preferRelativeResize="0"/>
          <p:nvPr/>
        </p:nvPicPr>
        <p:blipFill>
          <a:blip r:embed="rId4">
            <a:alphaModFix/>
          </a:blip>
          <a:stretch>
            <a:fillRect/>
          </a:stretch>
        </p:blipFill>
        <p:spPr>
          <a:xfrm>
            <a:off x="5963025" y="1686800"/>
            <a:ext cx="2869286" cy="2151950"/>
          </a:xfrm>
          <a:prstGeom prst="rect">
            <a:avLst/>
          </a:prstGeom>
          <a:noFill/>
          <a:ln>
            <a:noFill/>
          </a:ln>
        </p:spPr>
      </p:pic>
      <p:sp>
        <p:nvSpPr>
          <p:cNvPr id="382" name="Google Shape;382;p51"/>
          <p:cNvSpPr txBox="1"/>
          <p:nvPr/>
        </p:nvSpPr>
        <p:spPr>
          <a:xfrm>
            <a:off x="392400" y="4223825"/>
            <a:ext cx="835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Expected: S</a:t>
            </a:r>
            <a:r>
              <a:rPr lang="en" sz="1600">
                <a:solidFill>
                  <a:schemeClr val="dk1"/>
                </a:solidFill>
              </a:rPr>
              <a:t>ocial learning should increase adoption</a:t>
            </a:r>
            <a:endParaRPr sz="1600">
              <a:solidFill>
                <a:schemeClr val="dk1"/>
              </a:solidFill>
            </a:endParaRPr>
          </a:p>
          <a:p>
            <a:pPr indent="0" lvl="0" marL="0" rtl="0" algn="l">
              <a:spcBef>
                <a:spcPts val="0"/>
              </a:spcBef>
              <a:spcAft>
                <a:spcPts val="0"/>
              </a:spcAft>
              <a:buNone/>
            </a:pPr>
            <a:r>
              <a:rPr lang="en" sz="1600">
                <a:solidFill>
                  <a:schemeClr val="dk1"/>
                </a:solidFill>
              </a:rPr>
              <a:t>Reality: </a:t>
            </a:r>
            <a:r>
              <a:rPr lang="en" sz="1600">
                <a:solidFill>
                  <a:schemeClr val="dk1"/>
                </a:solidFill>
              </a:rPr>
              <a:t>Social weights show very limited influence on plant size outcomes</a:t>
            </a:r>
            <a:endParaRPr sz="1600">
              <a:solidFill>
                <a:schemeClr val="dk1"/>
              </a:solidFill>
            </a:endParaRPr>
          </a:p>
          <a:p>
            <a:pPr indent="0" lvl="0" marL="0" rtl="0" algn="l">
              <a:spcBef>
                <a:spcPts val="0"/>
              </a:spcBef>
              <a:spcAft>
                <a:spcPts val="0"/>
              </a:spcAft>
              <a:buNone/>
            </a:pPr>
            <a:r>
              <a:rPr lang="en" sz="1600">
                <a:solidFill>
                  <a:schemeClr val="dk1"/>
                </a:solidFill>
              </a:rPr>
              <a:t>	     Adoption patterns remain almost unchanged across the parameter range</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pic>
        <p:nvPicPr>
          <p:cNvPr id="75" name="Google Shape;75;p16"/>
          <p:cNvPicPr preferRelativeResize="0"/>
          <p:nvPr/>
        </p:nvPicPr>
        <p:blipFill>
          <a:blip r:embed="rId3">
            <a:alphaModFix/>
          </a:blip>
          <a:stretch>
            <a:fillRect/>
          </a:stretch>
        </p:blipFill>
        <p:spPr>
          <a:xfrm>
            <a:off x="1939678" y="1263600"/>
            <a:ext cx="5084887" cy="341640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2"/>
          <p:cNvSpPr txBox="1"/>
          <p:nvPr>
            <p:ph idx="1" type="body"/>
          </p:nvPr>
        </p:nvSpPr>
        <p:spPr>
          <a:xfrm>
            <a:off x="311700" y="909525"/>
            <a:ext cx="85206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Social weight:</a:t>
            </a:r>
            <a:endParaRPr>
              <a:solidFill>
                <a:schemeClr val="dk1"/>
              </a:solidFill>
            </a:endParaRPr>
          </a:p>
          <a:p>
            <a:pPr indent="0" lvl="0" marL="0" rtl="0" algn="l">
              <a:spcBef>
                <a:spcPts val="1200"/>
              </a:spcBef>
              <a:spcAft>
                <a:spcPts val="1200"/>
              </a:spcAft>
              <a:buNone/>
            </a:pPr>
            <a:r>
              <a:rPr lang="en">
                <a:solidFill>
                  <a:schemeClr val="dk1"/>
                </a:solidFill>
              </a:rPr>
              <a:t>To build:								To contribute:</a:t>
            </a:r>
            <a:endParaRPr>
              <a:solidFill>
                <a:schemeClr val="dk1"/>
              </a:solidFill>
            </a:endParaRPr>
          </a:p>
        </p:txBody>
      </p:sp>
      <p:sp>
        <p:nvSpPr>
          <p:cNvPr id="388" name="Google Shape;38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a:t>
            </a:r>
            <a:endParaRPr/>
          </a:p>
        </p:txBody>
      </p:sp>
      <p:pic>
        <p:nvPicPr>
          <p:cNvPr id="389" name="Google Shape;389;p52"/>
          <p:cNvPicPr preferRelativeResize="0"/>
          <p:nvPr/>
        </p:nvPicPr>
        <p:blipFill>
          <a:blip r:embed="rId3">
            <a:alphaModFix/>
          </a:blip>
          <a:stretch>
            <a:fillRect/>
          </a:stretch>
        </p:blipFill>
        <p:spPr>
          <a:xfrm>
            <a:off x="1785726" y="3377876"/>
            <a:ext cx="2354149" cy="1765600"/>
          </a:xfrm>
          <a:prstGeom prst="rect">
            <a:avLst/>
          </a:prstGeom>
          <a:noFill/>
          <a:ln>
            <a:noFill/>
          </a:ln>
        </p:spPr>
      </p:pic>
      <p:pic>
        <p:nvPicPr>
          <p:cNvPr id="390" name="Google Shape;390;p52"/>
          <p:cNvPicPr preferRelativeResize="0"/>
          <p:nvPr/>
        </p:nvPicPr>
        <p:blipFill>
          <a:blip r:embed="rId4">
            <a:alphaModFix/>
          </a:blip>
          <a:stretch>
            <a:fillRect/>
          </a:stretch>
        </p:blipFill>
        <p:spPr>
          <a:xfrm>
            <a:off x="1864150" y="1510125"/>
            <a:ext cx="2354110" cy="1765600"/>
          </a:xfrm>
          <a:prstGeom prst="rect">
            <a:avLst/>
          </a:prstGeom>
          <a:noFill/>
          <a:ln>
            <a:noFill/>
          </a:ln>
        </p:spPr>
      </p:pic>
      <p:pic>
        <p:nvPicPr>
          <p:cNvPr id="391" name="Google Shape;391;p52"/>
          <p:cNvPicPr preferRelativeResize="0"/>
          <p:nvPr/>
        </p:nvPicPr>
        <p:blipFill>
          <a:blip r:embed="rId5">
            <a:alphaModFix/>
          </a:blip>
          <a:stretch>
            <a:fillRect/>
          </a:stretch>
        </p:blipFill>
        <p:spPr>
          <a:xfrm>
            <a:off x="6489475" y="3377873"/>
            <a:ext cx="2354150" cy="1765602"/>
          </a:xfrm>
          <a:prstGeom prst="rect">
            <a:avLst/>
          </a:prstGeom>
          <a:noFill/>
          <a:ln>
            <a:noFill/>
          </a:ln>
        </p:spPr>
      </p:pic>
      <p:pic>
        <p:nvPicPr>
          <p:cNvPr id="392" name="Google Shape;392;p52"/>
          <p:cNvPicPr preferRelativeResize="0"/>
          <p:nvPr/>
        </p:nvPicPr>
        <p:blipFill>
          <a:blip r:embed="rId6">
            <a:alphaModFix/>
          </a:blip>
          <a:stretch>
            <a:fillRect/>
          </a:stretch>
        </p:blipFill>
        <p:spPr>
          <a:xfrm>
            <a:off x="6378525" y="1426900"/>
            <a:ext cx="2576050" cy="19320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a:t>
            </a:r>
            <a:endParaRPr/>
          </a:p>
        </p:txBody>
      </p:sp>
      <p:sp>
        <p:nvSpPr>
          <p:cNvPr id="398" name="Google Shape;398;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Utility </a:t>
            </a:r>
            <a:r>
              <a:rPr lang="en">
                <a:solidFill>
                  <a:schemeClr val="dk1"/>
                </a:solidFill>
              </a:rPr>
              <a:t>minimum</a:t>
            </a:r>
            <a:r>
              <a:rPr lang="en">
                <a:solidFill>
                  <a:schemeClr val="dk1"/>
                </a:solidFill>
              </a:rPr>
              <a:t> threshold</a:t>
            </a:r>
            <a:endParaRPr>
              <a:solidFill>
                <a:schemeClr val="dk1"/>
              </a:solidFill>
            </a:endParaRPr>
          </a:p>
        </p:txBody>
      </p:sp>
      <p:pic>
        <p:nvPicPr>
          <p:cNvPr id="399" name="Google Shape;399;p53"/>
          <p:cNvPicPr preferRelativeResize="0"/>
          <p:nvPr/>
        </p:nvPicPr>
        <p:blipFill>
          <a:blip r:embed="rId3">
            <a:alphaModFix/>
          </a:blip>
          <a:stretch>
            <a:fillRect/>
          </a:stretch>
        </p:blipFill>
        <p:spPr>
          <a:xfrm>
            <a:off x="311700" y="1796625"/>
            <a:ext cx="3804450" cy="2858825"/>
          </a:xfrm>
          <a:prstGeom prst="rect">
            <a:avLst/>
          </a:prstGeom>
          <a:noFill/>
          <a:ln>
            <a:noFill/>
          </a:ln>
        </p:spPr>
      </p:pic>
      <p:pic>
        <p:nvPicPr>
          <p:cNvPr id="400" name="Google Shape;400;p53"/>
          <p:cNvPicPr preferRelativeResize="0"/>
          <p:nvPr/>
        </p:nvPicPr>
        <p:blipFill>
          <a:blip r:embed="rId4">
            <a:alphaModFix/>
          </a:blip>
          <a:stretch>
            <a:fillRect/>
          </a:stretch>
        </p:blipFill>
        <p:spPr>
          <a:xfrm>
            <a:off x="4803575" y="1784826"/>
            <a:ext cx="3804451" cy="2870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Sensitivity analysis</a:t>
            </a:r>
            <a:endParaRPr/>
          </a:p>
        </p:txBody>
      </p:sp>
      <p:sp>
        <p:nvSpPr>
          <p:cNvPr id="406" name="Google Shape;40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Plant lifetime years</a:t>
            </a:r>
            <a:endParaRPr>
              <a:solidFill>
                <a:schemeClr val="dk1"/>
              </a:solidFill>
            </a:endParaRPr>
          </a:p>
        </p:txBody>
      </p:sp>
      <p:pic>
        <p:nvPicPr>
          <p:cNvPr id="407" name="Google Shape;407;p54"/>
          <p:cNvPicPr preferRelativeResize="0"/>
          <p:nvPr/>
        </p:nvPicPr>
        <p:blipFill>
          <a:blip r:embed="rId3">
            <a:alphaModFix/>
          </a:blip>
          <a:stretch>
            <a:fillRect/>
          </a:stretch>
        </p:blipFill>
        <p:spPr>
          <a:xfrm>
            <a:off x="395750" y="1723600"/>
            <a:ext cx="4026577" cy="3030926"/>
          </a:xfrm>
          <a:prstGeom prst="rect">
            <a:avLst/>
          </a:prstGeom>
          <a:noFill/>
          <a:ln>
            <a:noFill/>
          </a:ln>
        </p:spPr>
      </p:pic>
      <p:pic>
        <p:nvPicPr>
          <p:cNvPr id="408" name="Google Shape;408;p54"/>
          <p:cNvPicPr preferRelativeResize="0"/>
          <p:nvPr/>
        </p:nvPicPr>
        <p:blipFill>
          <a:blip r:embed="rId4">
            <a:alphaModFix/>
          </a:blip>
          <a:stretch>
            <a:fillRect/>
          </a:stretch>
        </p:blipFill>
        <p:spPr>
          <a:xfrm>
            <a:off x="4871575" y="1778400"/>
            <a:ext cx="3960725" cy="2921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2" name="Shape 412"/>
        <p:cNvGrpSpPr/>
        <p:nvPr/>
      </p:nvGrpSpPr>
      <p:grpSpPr>
        <a:xfrm>
          <a:off x="0" y="0"/>
          <a:ext cx="0" cy="0"/>
          <a:chOff x="0" y="0"/>
          <a:chExt cx="0" cy="0"/>
        </a:xfrm>
      </p:grpSpPr>
      <p:pic>
        <p:nvPicPr>
          <p:cNvPr id="413" name="Google Shape;413;p55"/>
          <p:cNvPicPr preferRelativeResize="0"/>
          <p:nvPr/>
        </p:nvPicPr>
        <p:blipFill>
          <a:blip r:embed="rId3">
            <a:alphaModFix/>
          </a:blip>
          <a:stretch>
            <a:fillRect/>
          </a:stretch>
        </p:blipFill>
        <p:spPr>
          <a:xfrm>
            <a:off x="242576" y="736975"/>
            <a:ext cx="4068249" cy="2995201"/>
          </a:xfrm>
          <a:prstGeom prst="rect">
            <a:avLst/>
          </a:prstGeom>
          <a:noFill/>
          <a:ln>
            <a:noFill/>
          </a:ln>
        </p:spPr>
      </p:pic>
      <p:pic>
        <p:nvPicPr>
          <p:cNvPr id="414" name="Google Shape;414;p55"/>
          <p:cNvPicPr preferRelativeResize="0"/>
          <p:nvPr/>
        </p:nvPicPr>
        <p:blipFill>
          <a:blip r:embed="rId4">
            <a:alphaModFix/>
          </a:blip>
          <a:stretch>
            <a:fillRect/>
          </a:stretch>
        </p:blipFill>
        <p:spPr>
          <a:xfrm>
            <a:off x="4953449" y="188175"/>
            <a:ext cx="3808126" cy="2509025"/>
          </a:xfrm>
          <a:prstGeom prst="rect">
            <a:avLst/>
          </a:prstGeom>
          <a:noFill/>
          <a:ln>
            <a:noFill/>
          </a:ln>
        </p:spPr>
      </p:pic>
      <p:pic>
        <p:nvPicPr>
          <p:cNvPr id="415" name="Google Shape;415;p55"/>
          <p:cNvPicPr preferRelativeResize="0"/>
          <p:nvPr/>
        </p:nvPicPr>
        <p:blipFill>
          <a:blip r:embed="rId5">
            <a:alphaModFix/>
          </a:blip>
          <a:stretch>
            <a:fillRect/>
          </a:stretch>
        </p:blipFill>
        <p:spPr>
          <a:xfrm>
            <a:off x="5059125" y="2697200"/>
            <a:ext cx="3245329" cy="2141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81" name="Google Shape;81;p17"/>
          <p:cNvSpPr txBox="1"/>
          <p:nvPr>
            <p:ph idx="1" type="body"/>
          </p:nvPr>
        </p:nvSpPr>
        <p:spPr>
          <a:xfrm>
            <a:off x="9347500" y="863550"/>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300">
                <a:solidFill>
                  <a:schemeClr val="dk1"/>
                </a:solidFill>
              </a:rPr>
              <a:t>Old ones:</a:t>
            </a:r>
            <a:endParaRPr sz="13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RQ1: How do heterogeneous farmer preferences and collaboration dynamics shape the emergence and scale of manure-to-energy pathways in Switzerland?</a:t>
            </a:r>
            <a:endParaRPr sz="1300">
              <a:solidFill>
                <a:schemeClr val="dk1"/>
              </a:solidFill>
            </a:endParaRPr>
          </a:p>
          <a:p>
            <a:pPr indent="0" lvl="0" marL="0" rtl="0" algn="l">
              <a:spcBef>
                <a:spcPts val="1200"/>
              </a:spcBef>
              <a:spcAft>
                <a:spcPts val="1200"/>
              </a:spcAft>
              <a:buClr>
                <a:schemeClr val="dk1"/>
              </a:buClr>
              <a:buSzPts val="1100"/>
              <a:buFont typeface="Arial"/>
              <a:buNone/>
            </a:pPr>
            <a:r>
              <a:rPr lang="en" sz="1300">
                <a:solidFill>
                  <a:schemeClr val="dk1"/>
                </a:solidFill>
                <a:highlight>
                  <a:srgbClr val="FFFF00"/>
                </a:highlight>
              </a:rPr>
              <a:t>RQ2: </a:t>
            </a:r>
            <a:r>
              <a:rPr lang="en" sz="1300">
                <a:solidFill>
                  <a:schemeClr val="dk1"/>
                </a:solidFill>
              </a:rPr>
              <a:t>How do different policy levers (e.g., subsidy levels) interact with these collaboration dynamics to accelerate or hinder the adoption of manure-to-energy pathways and the achievement of specific environmental targets (e.g., maximize the avoided greenhouse gas emissions)?</a:t>
            </a:r>
            <a:endParaRPr/>
          </a:p>
        </p:txBody>
      </p:sp>
      <p:sp>
        <p:nvSpPr>
          <p:cNvPr id="82" name="Google Shape;82;p17"/>
          <p:cNvSpPr txBox="1"/>
          <p:nvPr>
            <p:ph idx="1" type="body"/>
          </p:nvPr>
        </p:nvSpPr>
        <p:spPr>
          <a:xfrm>
            <a:off x="311700" y="132322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500">
                <a:solidFill>
                  <a:schemeClr val="dk1"/>
                </a:solidFill>
              </a:rPr>
              <a:t>RQ1: </a:t>
            </a:r>
            <a:r>
              <a:rPr lang="en" sz="1500">
                <a:solidFill>
                  <a:schemeClr val="dk1"/>
                </a:solidFill>
              </a:rPr>
              <a:t>How do heterogeneous farmer preferences and collaboration mechanisms influence the emergence, adoption and size distribution of manure-to-energy installations in Switzerland?</a:t>
            </a:r>
            <a:endParaRPr sz="1500">
              <a:solidFill>
                <a:schemeClr val="dk1"/>
              </a:solidFill>
            </a:endParaRPr>
          </a:p>
          <a:p>
            <a:pPr indent="0" lvl="0" marL="0" rtl="0" algn="l">
              <a:spcBef>
                <a:spcPts val="1200"/>
              </a:spcBef>
              <a:spcAft>
                <a:spcPts val="1200"/>
              </a:spcAft>
              <a:buNone/>
            </a:pPr>
            <a:r>
              <a:rPr lang="en" sz="1500">
                <a:solidFill>
                  <a:schemeClr val="dk1"/>
                </a:solidFill>
              </a:rPr>
              <a:t>RQ2: </a:t>
            </a:r>
            <a:r>
              <a:rPr lang="en" sz="1500">
                <a:solidFill>
                  <a:schemeClr val="dk1"/>
                </a:solidFill>
              </a:rPr>
              <a:t>How do policy incentives (e.g., subsidy levels) and learning dynamics interact with collaboration mechanisms to influence the scale of biogas adoption?</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Related Work</a:t>
            </a:r>
            <a:endParaRPr sz="3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Related Work</a:t>
            </a:r>
            <a:endParaRPr/>
          </a:p>
        </p:txBody>
      </p:sp>
      <p:sp>
        <p:nvSpPr>
          <p:cNvPr id="93" name="Google Shape;93;p19"/>
          <p:cNvSpPr txBox="1"/>
          <p:nvPr>
            <p:ph idx="1" type="body"/>
          </p:nvPr>
        </p:nvSpPr>
        <p:spPr>
          <a:xfrm>
            <a:off x="311700" y="1072650"/>
            <a:ext cx="8520600" cy="3997200"/>
          </a:xfrm>
          <a:prstGeom prst="rect">
            <a:avLst/>
          </a:prstGeom>
        </p:spPr>
        <p:txBody>
          <a:bodyPr anchorCtr="0" anchor="t" bIns="91425" lIns="91425" spcFirstLastPara="1" rIns="91425" wrap="square" tIns="91425">
            <a:normAutofit/>
          </a:bodyPr>
          <a:lstStyle/>
          <a:p>
            <a:pPr indent="-311150" lvl="0" marL="457200" rtl="0" algn="l">
              <a:spcBef>
                <a:spcPts val="1200"/>
              </a:spcBef>
              <a:spcAft>
                <a:spcPts val="0"/>
              </a:spcAft>
              <a:buClr>
                <a:schemeClr val="dk1"/>
              </a:buClr>
              <a:buSzPts val="1300"/>
              <a:buChar char="●"/>
            </a:pPr>
            <a:r>
              <a:rPr lang="en" sz="1300">
                <a:solidFill>
                  <a:schemeClr val="dk1"/>
                </a:solidFill>
              </a:rPr>
              <a:t>Farmer’s willingness to adopt private and collective biogas facilities: An agent-based modeling approach (</a:t>
            </a:r>
            <a:r>
              <a:rPr lang="en" sz="1300">
                <a:solidFill>
                  <a:schemeClr val="dk1"/>
                </a:solidFill>
              </a:rPr>
              <a:t>Burg et al. 2021) - analysis of current Swiss situation</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Surveyed distribution of Swiss farmers, situations, and beliefs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ABM to match current Swiss plant distribution</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Simulated economic factors (subsidies)</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Cooperation in manure-based biogas production networks: An agent-based modeling approach (</a:t>
            </a:r>
            <a:r>
              <a:rPr lang="en" sz="1300">
                <a:solidFill>
                  <a:schemeClr val="dk1"/>
                </a:solidFill>
              </a:rPr>
              <a:t>Yazan et al. 2017) - ABM for Netherlands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Farmers and biogas producers separate agents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Interesting economic incentives due to legal regulations</a:t>
            </a:r>
            <a:endParaRPr sz="1300">
              <a:solidFill>
                <a:schemeClr val="dk1"/>
              </a:solidFill>
            </a:endParaRPr>
          </a:p>
          <a:p>
            <a:pPr indent="-311150" lvl="2" marL="1371600" rtl="0" algn="l">
              <a:spcBef>
                <a:spcPts val="0"/>
              </a:spcBef>
              <a:spcAft>
                <a:spcPts val="0"/>
              </a:spcAft>
              <a:buClr>
                <a:schemeClr val="dk1"/>
              </a:buClr>
              <a:buSzPts val="1300"/>
              <a:buChar char="■"/>
            </a:pPr>
            <a:r>
              <a:rPr lang="en" sz="1300">
                <a:solidFill>
                  <a:schemeClr val="dk1"/>
                </a:solidFill>
              </a:rPr>
              <a:t>Requirement to remove manure, more expensive during some months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Found distance to be very important factor</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Improving diffusion in agriculture: an agent-based model to find the predictors for efficient early adopters (Barbuto et al. 2019)</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Closeness and clusterization most important in spreading early adoption</a:t>
            </a:r>
            <a:endParaRPr sz="1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p:nvPr/>
        </p:nvSpPr>
        <p:spPr>
          <a:xfrm>
            <a:off x="-12225" y="611575"/>
            <a:ext cx="9159600" cy="1615200"/>
          </a:xfrm>
          <a:prstGeom prst="rect">
            <a:avLst/>
          </a:prstGeom>
          <a:solidFill>
            <a:srgbClr val="4A560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chemeClr val="lt1"/>
                </a:solidFill>
              </a:rPr>
              <a:t>Model</a:t>
            </a:r>
            <a:endParaRPr sz="33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basics &amp; structure</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1200"/>
              </a:spcBef>
              <a:spcAft>
                <a:spcPts val="0"/>
              </a:spcAft>
              <a:buClr>
                <a:schemeClr val="dk1"/>
              </a:buClr>
              <a:buSzPts val="1300"/>
              <a:buChar char="●"/>
            </a:pPr>
            <a:r>
              <a:rPr lang="en" sz="1300">
                <a:solidFill>
                  <a:schemeClr val="dk1"/>
                </a:solidFill>
              </a:rPr>
              <a:t>Grid of farmers (20×20 cells), each representing a livestock farm</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Two agent types: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Farmers: decide to build or contribute to a biogas plant</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Biogas plants: created when farmers invest; different sizes and economies of scale</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Adoption influenced by:</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Global learning (time-based awareness)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Social learning (adoption of neighbors)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Economic utility (NPV-based decision)</a:t>
            </a:r>
            <a:endParaRPr sz="1300">
              <a:solidFill>
                <a:schemeClr val="dk1"/>
              </a:solidFill>
            </a:endParaRPr>
          </a:p>
          <a:p>
            <a:pPr indent="-311150" lvl="0" marL="457200" rtl="0" algn="l">
              <a:lnSpc>
                <a:spcPct val="150000"/>
              </a:lnSpc>
              <a:spcBef>
                <a:spcPts val="0"/>
              </a:spcBef>
              <a:spcAft>
                <a:spcPts val="0"/>
              </a:spcAft>
              <a:buClr>
                <a:schemeClr val="dk1"/>
              </a:buClr>
              <a:buSzPts val="1300"/>
              <a:buChar char="●"/>
            </a:pPr>
            <a:r>
              <a:rPr lang="en" sz="1300">
                <a:solidFill>
                  <a:schemeClr val="dk1"/>
                </a:solidFill>
              </a:rPr>
              <a:t>Output metrics:</a:t>
            </a:r>
            <a:endParaRPr sz="1300">
              <a:solidFill>
                <a:schemeClr val="dk1"/>
              </a:solidFill>
            </a:endParaRPr>
          </a:p>
          <a:p>
            <a:pPr indent="-311150" lvl="1" marL="914400" rtl="0" algn="l">
              <a:lnSpc>
                <a:spcPct val="150000"/>
              </a:lnSpc>
              <a:spcBef>
                <a:spcPts val="0"/>
              </a:spcBef>
              <a:spcAft>
                <a:spcPts val="0"/>
              </a:spcAft>
              <a:buClr>
                <a:schemeClr val="dk1"/>
              </a:buClr>
              <a:buSzPts val="1300"/>
              <a:buChar char="○"/>
            </a:pPr>
            <a:r>
              <a:rPr lang="en" sz="1300">
                <a:solidFill>
                  <a:schemeClr val="dk1"/>
                </a:solidFill>
              </a:rPr>
              <a:t>Number and size of plants, adoption timing, kW installed, contributors</a:t>
            </a:r>
            <a:endParaRPr sz="1300">
              <a:solidFill>
                <a:schemeClr val="dk1"/>
              </a:solidFill>
            </a:endParaRPr>
          </a:p>
          <a:p>
            <a:pPr indent="0" lvl="0" marL="0" rtl="0" algn="l">
              <a:spcBef>
                <a:spcPts val="1200"/>
              </a:spcBef>
              <a:spcAft>
                <a:spcPts val="120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